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381" r:id="rId3"/>
    <p:sldId id="313" r:id="rId4"/>
    <p:sldId id="409" r:id="rId5"/>
    <p:sldId id="410" r:id="rId6"/>
    <p:sldId id="411" r:id="rId7"/>
    <p:sldId id="267" r:id="rId8"/>
    <p:sldId id="266" r:id="rId9"/>
    <p:sldId id="285" r:id="rId10"/>
    <p:sldId id="325" r:id="rId11"/>
    <p:sldId id="413" r:id="rId12"/>
    <p:sldId id="265" r:id="rId13"/>
    <p:sldId id="418" r:id="rId14"/>
    <p:sldId id="414" r:id="rId15"/>
    <p:sldId id="419" r:id="rId16"/>
    <p:sldId id="415" r:id="rId17"/>
    <p:sldId id="407" r:id="rId18"/>
    <p:sldId id="417" r:id="rId19"/>
    <p:sldId id="408" r:id="rId20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FF0000"/>
    <a:srgbClr val="FFFFFF"/>
    <a:srgbClr val="3333FF"/>
    <a:srgbClr val="0000FF"/>
    <a:srgbClr val="0000CC"/>
    <a:srgbClr val="135F82"/>
    <a:srgbClr val="008000"/>
    <a:srgbClr val="EF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78773" autoAdjust="0"/>
  </p:normalViewPr>
  <p:slideViewPr>
    <p:cSldViewPr>
      <p:cViewPr>
        <p:scale>
          <a:sx n="31" d="100"/>
          <a:sy n="31" d="100"/>
        </p:scale>
        <p:origin x="-954" y="11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43CC3-3D72-485A-9D3A-9399CAA2B072}" type="doc">
      <dgm:prSet loTypeId="urn:microsoft.com/office/officeart/2005/8/layout/vList3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947767E-C0C2-4C8A-AECE-9075C5BC909F}">
      <dgm:prSet phldrT="[Text]"/>
      <dgm:spPr/>
      <dgm:t>
        <a:bodyPr/>
        <a:lstStyle/>
        <a:p>
          <a:r>
            <a:rPr lang="en-US" b="1" dirty="0" err="1"/>
            <a:t>Phương</a:t>
          </a:r>
          <a:r>
            <a:rPr lang="en-US" b="1" dirty="0"/>
            <a:t> </a:t>
          </a:r>
          <a:r>
            <a:rPr lang="en-US" b="1" dirty="0" err="1"/>
            <a:t>trình</a:t>
          </a:r>
          <a:r>
            <a:rPr lang="en-US" b="1" dirty="0"/>
            <a:t> </a:t>
          </a:r>
          <a:r>
            <a:rPr lang="en-US" b="1" dirty="0" err="1"/>
            <a:t>chứa</a:t>
          </a:r>
          <a:r>
            <a:rPr lang="en-US" b="1" dirty="0"/>
            <a:t> </a:t>
          </a:r>
          <a:r>
            <a:rPr lang="en-US" b="1" dirty="0" err="1"/>
            <a:t>dấu</a:t>
          </a:r>
          <a:r>
            <a:rPr lang="en-US" b="1" dirty="0"/>
            <a:t> </a:t>
          </a:r>
          <a:r>
            <a:rPr lang="en-US" b="1" dirty="0" err="1"/>
            <a:t>giá</a:t>
          </a:r>
          <a:r>
            <a:rPr lang="en-US" b="1" dirty="0"/>
            <a:t> </a:t>
          </a:r>
          <a:r>
            <a:rPr lang="en-US" b="1" dirty="0" err="1"/>
            <a:t>trị</a:t>
          </a:r>
          <a:r>
            <a:rPr lang="en-US" b="1" dirty="0"/>
            <a:t> </a:t>
          </a:r>
          <a:r>
            <a:rPr lang="en-US" b="1" dirty="0" err="1"/>
            <a:t>tuyệt</a:t>
          </a:r>
          <a:r>
            <a:rPr lang="en-US" b="1" dirty="0"/>
            <a:t> </a:t>
          </a:r>
          <a:r>
            <a:rPr lang="en-US" b="1" dirty="0" err="1"/>
            <a:t>đối</a:t>
          </a:r>
          <a:endParaRPr lang="en-US" b="1" dirty="0"/>
        </a:p>
      </dgm:t>
    </dgm:pt>
    <dgm:pt modelId="{90CBA119-D497-4457-8E41-8B0191C2D85C}" type="parTrans" cxnId="{7B4625F4-1D77-4DB2-AFAF-47E0DEF3469C}">
      <dgm:prSet/>
      <dgm:spPr/>
      <dgm:t>
        <a:bodyPr/>
        <a:lstStyle/>
        <a:p>
          <a:endParaRPr lang="en-US"/>
        </a:p>
      </dgm:t>
    </dgm:pt>
    <dgm:pt modelId="{A5AD59DE-52C6-4D11-BAD6-3D9563A2ADDB}" type="sibTrans" cxnId="{7B4625F4-1D77-4DB2-AFAF-47E0DEF3469C}">
      <dgm:prSet/>
      <dgm:spPr/>
      <dgm:t>
        <a:bodyPr/>
        <a:lstStyle/>
        <a:p>
          <a:endParaRPr lang="en-US"/>
        </a:p>
      </dgm:t>
    </dgm:pt>
    <dgm:pt modelId="{1C1ECB81-742D-4D2F-BA47-A38051E55D82}">
      <dgm:prSet phldrT="[Text]"/>
      <dgm:spPr/>
      <dgm:t>
        <a:bodyPr/>
        <a:lstStyle/>
        <a:p>
          <a:r>
            <a:rPr lang="en-US" b="1" dirty="0" err="1"/>
            <a:t>Phương</a:t>
          </a:r>
          <a:r>
            <a:rPr lang="en-US" b="1" dirty="0"/>
            <a:t> </a:t>
          </a:r>
          <a:r>
            <a:rPr lang="en-US" b="1" dirty="0" err="1"/>
            <a:t>trình</a:t>
          </a:r>
          <a:r>
            <a:rPr lang="en-US" b="1" dirty="0"/>
            <a:t> </a:t>
          </a:r>
          <a:r>
            <a:rPr lang="en-US" b="1" dirty="0" err="1"/>
            <a:t>chứa</a:t>
          </a:r>
          <a:r>
            <a:rPr lang="en-US" b="1" dirty="0"/>
            <a:t> </a:t>
          </a:r>
          <a:r>
            <a:rPr lang="en-US" b="1" dirty="0" err="1"/>
            <a:t>ẩn</a:t>
          </a:r>
          <a:r>
            <a:rPr lang="en-US" b="1" dirty="0"/>
            <a:t> </a:t>
          </a:r>
          <a:r>
            <a:rPr lang="en-US" b="1" dirty="0" err="1"/>
            <a:t>dưới</a:t>
          </a:r>
          <a:r>
            <a:rPr lang="en-US" b="1" dirty="0"/>
            <a:t> </a:t>
          </a:r>
          <a:r>
            <a:rPr lang="en-US" b="1" dirty="0" err="1"/>
            <a:t>dấu</a:t>
          </a:r>
          <a:r>
            <a:rPr lang="en-US" b="1" dirty="0"/>
            <a:t> </a:t>
          </a:r>
          <a:r>
            <a:rPr lang="en-US" b="1" dirty="0" err="1"/>
            <a:t>căn</a:t>
          </a:r>
          <a:endParaRPr lang="en-US" b="1" dirty="0"/>
        </a:p>
      </dgm:t>
    </dgm:pt>
    <dgm:pt modelId="{31DC5847-47CB-42D7-8219-9E466C727CDC}" type="parTrans" cxnId="{DFE9616A-9262-452E-A291-F3135E403194}">
      <dgm:prSet/>
      <dgm:spPr/>
      <dgm:t>
        <a:bodyPr/>
        <a:lstStyle/>
        <a:p>
          <a:endParaRPr lang="en-US"/>
        </a:p>
      </dgm:t>
    </dgm:pt>
    <dgm:pt modelId="{5E33C939-D7A1-409A-A328-8F0A82D7534E}" type="sibTrans" cxnId="{DFE9616A-9262-452E-A291-F3135E403194}">
      <dgm:prSet/>
      <dgm:spPr/>
      <dgm:t>
        <a:bodyPr/>
        <a:lstStyle/>
        <a:p>
          <a:endParaRPr lang="en-US"/>
        </a:p>
      </dgm:t>
    </dgm:pt>
    <dgm:pt modelId="{DBE0A94E-59CF-4343-A1D7-7EA7DCEA0894}">
      <dgm:prSet phldrT="[Text]"/>
      <dgm:spPr/>
      <dgm:t>
        <a:bodyPr/>
        <a:lstStyle/>
        <a:p>
          <a:r>
            <a:rPr lang="en-GB" b="1" dirty="0" err="1"/>
            <a:t>Hệ</a:t>
          </a:r>
          <a:r>
            <a:rPr lang="en-GB" b="1" dirty="0"/>
            <a:t> </a:t>
          </a:r>
          <a:r>
            <a:rPr lang="en-GB" b="1" dirty="0" err="1"/>
            <a:t>phương</a:t>
          </a:r>
          <a:r>
            <a:rPr lang="en-GB" b="1" dirty="0"/>
            <a:t> </a:t>
          </a:r>
          <a:r>
            <a:rPr lang="en-GB" b="1" dirty="0" err="1"/>
            <a:t>trình</a:t>
          </a:r>
          <a:endParaRPr lang="en-US" b="1" dirty="0"/>
        </a:p>
      </dgm:t>
    </dgm:pt>
    <dgm:pt modelId="{89BE78EE-E0E4-452A-B3E4-1D66331F5F4A}" type="parTrans" cxnId="{E1A08C03-ACB6-4C4D-8A16-FE11C3FB3D2F}">
      <dgm:prSet/>
      <dgm:spPr/>
      <dgm:t>
        <a:bodyPr/>
        <a:lstStyle/>
        <a:p>
          <a:endParaRPr lang="en-US"/>
        </a:p>
      </dgm:t>
    </dgm:pt>
    <dgm:pt modelId="{3C652FBC-DA45-4821-AE76-AC4559791279}" type="sibTrans" cxnId="{E1A08C03-ACB6-4C4D-8A16-FE11C3FB3D2F}">
      <dgm:prSet/>
      <dgm:spPr/>
      <dgm:t>
        <a:bodyPr/>
        <a:lstStyle/>
        <a:p>
          <a:endParaRPr lang="en-US"/>
        </a:p>
      </dgm:t>
    </dgm:pt>
    <dgm:pt modelId="{2A9DFE04-7162-4378-A751-15F55F6CB33F}" type="pres">
      <dgm:prSet presAssocID="{B6043CC3-3D72-485A-9D3A-9399CAA2B07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4CB303-1CD3-45DC-AB5B-B361B3BCD75A}" type="pres">
      <dgm:prSet presAssocID="{2947767E-C0C2-4C8A-AECE-9075C5BC909F}" presName="composite" presStyleCnt="0"/>
      <dgm:spPr/>
    </dgm:pt>
    <dgm:pt modelId="{5634E7D6-4536-4B3E-8A31-7FFB60A4935B}" type="pres">
      <dgm:prSet presAssocID="{2947767E-C0C2-4C8A-AECE-9075C5BC909F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1"/>
        </a:ext>
      </dgm:extLst>
    </dgm:pt>
    <dgm:pt modelId="{E89A82B2-8F9E-4D47-B0AD-79FD2CE46B2A}" type="pres">
      <dgm:prSet presAssocID="{2947767E-C0C2-4C8A-AECE-9075C5BC909F}" presName="txShp" presStyleLbl="node1" presStyleIdx="0" presStyleCnt="3" custScaleX="112525" custScaleY="96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74D5A-29FC-4FA9-9CD3-30D74CA12F6F}" type="pres">
      <dgm:prSet presAssocID="{A5AD59DE-52C6-4D11-BAD6-3D9563A2ADDB}" presName="spacing" presStyleCnt="0"/>
      <dgm:spPr/>
    </dgm:pt>
    <dgm:pt modelId="{AE1E8837-1583-455E-9ACC-05FAFD1B02B2}" type="pres">
      <dgm:prSet presAssocID="{1C1ECB81-742D-4D2F-BA47-A38051E55D82}" presName="composite" presStyleCnt="0"/>
      <dgm:spPr/>
    </dgm:pt>
    <dgm:pt modelId="{DF498773-72CD-4AE6-B9A9-0339391B5718}" type="pres">
      <dgm:prSet presAssocID="{1C1ECB81-742D-4D2F-BA47-A38051E55D82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1"/>
        </a:ext>
      </dgm:extLst>
    </dgm:pt>
    <dgm:pt modelId="{26FC7811-67FF-44F2-9720-2D780F7AF044}" type="pres">
      <dgm:prSet presAssocID="{1C1ECB81-742D-4D2F-BA47-A38051E55D82}" presName="txShp" presStyleLbl="node1" presStyleIdx="1" presStyleCnt="3" custScaleX="108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F7113-E239-4C03-A371-46D58AB2A24A}" type="pres">
      <dgm:prSet presAssocID="{5E33C939-D7A1-409A-A328-8F0A82D7534E}" presName="spacing" presStyleCnt="0"/>
      <dgm:spPr/>
    </dgm:pt>
    <dgm:pt modelId="{47A6DFB0-46AD-43E9-A91B-ECE3F420E7AE}" type="pres">
      <dgm:prSet presAssocID="{DBE0A94E-59CF-4343-A1D7-7EA7DCEA0894}" presName="composite" presStyleCnt="0"/>
      <dgm:spPr/>
    </dgm:pt>
    <dgm:pt modelId="{D4309F4E-6D8F-4B49-B8F8-F2D16E659C86}" type="pres">
      <dgm:prSet presAssocID="{DBE0A94E-59CF-4343-A1D7-7EA7DCEA0894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1"/>
        </a:ext>
      </dgm:extLst>
    </dgm:pt>
    <dgm:pt modelId="{54B99CD4-08A6-44FF-8872-A3BAFEBB02C0}" type="pres">
      <dgm:prSet presAssocID="{DBE0A94E-59CF-4343-A1D7-7EA7DCEA089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A08C03-ACB6-4C4D-8A16-FE11C3FB3D2F}" srcId="{B6043CC3-3D72-485A-9D3A-9399CAA2B072}" destId="{DBE0A94E-59CF-4343-A1D7-7EA7DCEA0894}" srcOrd="2" destOrd="0" parTransId="{89BE78EE-E0E4-452A-B3E4-1D66331F5F4A}" sibTransId="{3C652FBC-DA45-4821-AE76-AC4559791279}"/>
    <dgm:cxn modelId="{FAC1C0BD-00A8-4AFD-81C8-A3133EFDEAD4}" type="presOf" srcId="{DBE0A94E-59CF-4343-A1D7-7EA7DCEA0894}" destId="{54B99CD4-08A6-44FF-8872-A3BAFEBB02C0}" srcOrd="0" destOrd="0" presId="urn:microsoft.com/office/officeart/2005/8/layout/vList3"/>
    <dgm:cxn modelId="{7B4625F4-1D77-4DB2-AFAF-47E0DEF3469C}" srcId="{B6043CC3-3D72-485A-9D3A-9399CAA2B072}" destId="{2947767E-C0C2-4C8A-AECE-9075C5BC909F}" srcOrd="0" destOrd="0" parTransId="{90CBA119-D497-4457-8E41-8B0191C2D85C}" sibTransId="{A5AD59DE-52C6-4D11-BAD6-3D9563A2ADDB}"/>
    <dgm:cxn modelId="{39D7638C-E52B-4D33-BC8F-EC7D25DBC6E7}" type="presOf" srcId="{1C1ECB81-742D-4D2F-BA47-A38051E55D82}" destId="{26FC7811-67FF-44F2-9720-2D780F7AF044}" srcOrd="0" destOrd="0" presId="urn:microsoft.com/office/officeart/2005/8/layout/vList3"/>
    <dgm:cxn modelId="{DFE9616A-9262-452E-A291-F3135E403194}" srcId="{B6043CC3-3D72-485A-9D3A-9399CAA2B072}" destId="{1C1ECB81-742D-4D2F-BA47-A38051E55D82}" srcOrd="1" destOrd="0" parTransId="{31DC5847-47CB-42D7-8219-9E466C727CDC}" sibTransId="{5E33C939-D7A1-409A-A328-8F0A82D7534E}"/>
    <dgm:cxn modelId="{17CB9084-F71B-4827-8EA2-C960195EA29A}" type="presOf" srcId="{2947767E-C0C2-4C8A-AECE-9075C5BC909F}" destId="{E89A82B2-8F9E-4D47-B0AD-79FD2CE46B2A}" srcOrd="0" destOrd="0" presId="urn:microsoft.com/office/officeart/2005/8/layout/vList3"/>
    <dgm:cxn modelId="{C87FA1E9-2B09-4FA4-B72E-AF8B6A79A464}" type="presOf" srcId="{B6043CC3-3D72-485A-9D3A-9399CAA2B072}" destId="{2A9DFE04-7162-4378-A751-15F55F6CB33F}" srcOrd="0" destOrd="0" presId="urn:microsoft.com/office/officeart/2005/8/layout/vList3"/>
    <dgm:cxn modelId="{64E45A3E-6360-4F21-BA30-018319AA1DC0}" type="presParOf" srcId="{2A9DFE04-7162-4378-A751-15F55F6CB33F}" destId="{C64CB303-1CD3-45DC-AB5B-B361B3BCD75A}" srcOrd="0" destOrd="0" presId="urn:microsoft.com/office/officeart/2005/8/layout/vList3"/>
    <dgm:cxn modelId="{498778B7-762E-441C-9FB3-F33E861B87F7}" type="presParOf" srcId="{C64CB303-1CD3-45DC-AB5B-B361B3BCD75A}" destId="{5634E7D6-4536-4B3E-8A31-7FFB60A4935B}" srcOrd="0" destOrd="0" presId="urn:microsoft.com/office/officeart/2005/8/layout/vList3"/>
    <dgm:cxn modelId="{74487EA6-51BC-4ADC-B4F0-38BA05FBBAD8}" type="presParOf" srcId="{C64CB303-1CD3-45DC-AB5B-B361B3BCD75A}" destId="{E89A82B2-8F9E-4D47-B0AD-79FD2CE46B2A}" srcOrd="1" destOrd="0" presId="urn:microsoft.com/office/officeart/2005/8/layout/vList3"/>
    <dgm:cxn modelId="{BE2782C6-C2C6-4840-8F1B-DF11FA33875C}" type="presParOf" srcId="{2A9DFE04-7162-4378-A751-15F55F6CB33F}" destId="{B0374D5A-29FC-4FA9-9CD3-30D74CA12F6F}" srcOrd="1" destOrd="0" presId="urn:microsoft.com/office/officeart/2005/8/layout/vList3"/>
    <dgm:cxn modelId="{77FDBE4B-3C61-4076-B766-5B94925BCAAB}" type="presParOf" srcId="{2A9DFE04-7162-4378-A751-15F55F6CB33F}" destId="{AE1E8837-1583-455E-9ACC-05FAFD1B02B2}" srcOrd="2" destOrd="0" presId="urn:microsoft.com/office/officeart/2005/8/layout/vList3"/>
    <dgm:cxn modelId="{97BFF863-7D47-45EC-B2F4-DFC6FDAC51C6}" type="presParOf" srcId="{AE1E8837-1583-455E-9ACC-05FAFD1B02B2}" destId="{DF498773-72CD-4AE6-B9A9-0339391B5718}" srcOrd="0" destOrd="0" presId="urn:microsoft.com/office/officeart/2005/8/layout/vList3"/>
    <dgm:cxn modelId="{1BCB91EA-C632-44F1-9144-CCBB01CC4820}" type="presParOf" srcId="{AE1E8837-1583-455E-9ACC-05FAFD1B02B2}" destId="{26FC7811-67FF-44F2-9720-2D780F7AF044}" srcOrd="1" destOrd="0" presId="urn:microsoft.com/office/officeart/2005/8/layout/vList3"/>
    <dgm:cxn modelId="{38103DA2-AED2-41DA-9FFC-46F6F64D196A}" type="presParOf" srcId="{2A9DFE04-7162-4378-A751-15F55F6CB33F}" destId="{26CF7113-E239-4C03-A371-46D58AB2A24A}" srcOrd="3" destOrd="0" presId="urn:microsoft.com/office/officeart/2005/8/layout/vList3"/>
    <dgm:cxn modelId="{E5ED8970-4C79-4A01-BED7-D562013EBF4C}" type="presParOf" srcId="{2A9DFE04-7162-4378-A751-15F55F6CB33F}" destId="{47A6DFB0-46AD-43E9-A91B-ECE3F420E7AE}" srcOrd="4" destOrd="0" presId="urn:microsoft.com/office/officeart/2005/8/layout/vList3"/>
    <dgm:cxn modelId="{E21934B8-727A-456E-BA2D-D146C615EACB}" type="presParOf" srcId="{47A6DFB0-46AD-43E9-A91B-ECE3F420E7AE}" destId="{D4309F4E-6D8F-4B49-B8F8-F2D16E659C86}" srcOrd="0" destOrd="0" presId="urn:microsoft.com/office/officeart/2005/8/layout/vList3"/>
    <dgm:cxn modelId="{FE192F9D-4F3E-4C35-8C27-3C375685DD32}" type="presParOf" srcId="{47A6DFB0-46AD-43E9-A91B-ECE3F420E7AE}" destId="{54B99CD4-08A6-44FF-8872-A3BAFEBB02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A82B2-8F9E-4D47-B0AD-79FD2CE46B2A}">
      <dsp:nvSpPr>
        <dsp:cNvPr id="0" name=""/>
        <dsp:cNvSpPr/>
      </dsp:nvSpPr>
      <dsp:spPr>
        <a:xfrm rot="10800000">
          <a:off x="3024588" y="47493"/>
          <a:ext cx="17391036" cy="224697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317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err="1"/>
            <a:t>Phương</a:t>
          </a:r>
          <a:r>
            <a:rPr lang="en-US" sz="6500" b="1" kern="1200" dirty="0"/>
            <a:t> </a:t>
          </a:r>
          <a:r>
            <a:rPr lang="en-US" sz="6500" b="1" kern="1200" dirty="0" err="1"/>
            <a:t>trình</a:t>
          </a:r>
          <a:r>
            <a:rPr lang="en-US" sz="6500" b="1" kern="1200" dirty="0"/>
            <a:t> </a:t>
          </a:r>
          <a:r>
            <a:rPr lang="en-US" sz="6500" b="1" kern="1200" dirty="0" err="1"/>
            <a:t>chứa</a:t>
          </a:r>
          <a:r>
            <a:rPr lang="en-US" sz="6500" b="1" kern="1200" dirty="0"/>
            <a:t> </a:t>
          </a:r>
          <a:r>
            <a:rPr lang="en-US" sz="6500" b="1" kern="1200" dirty="0" err="1"/>
            <a:t>dấu</a:t>
          </a:r>
          <a:r>
            <a:rPr lang="en-US" sz="6500" b="1" kern="1200" dirty="0"/>
            <a:t> </a:t>
          </a:r>
          <a:r>
            <a:rPr lang="en-US" sz="6500" b="1" kern="1200" dirty="0" err="1"/>
            <a:t>giá</a:t>
          </a:r>
          <a:r>
            <a:rPr lang="en-US" sz="6500" b="1" kern="1200" dirty="0"/>
            <a:t> </a:t>
          </a:r>
          <a:r>
            <a:rPr lang="en-US" sz="6500" b="1" kern="1200" dirty="0" err="1"/>
            <a:t>trị</a:t>
          </a:r>
          <a:r>
            <a:rPr lang="en-US" sz="6500" b="1" kern="1200" dirty="0"/>
            <a:t> </a:t>
          </a:r>
          <a:r>
            <a:rPr lang="en-US" sz="6500" b="1" kern="1200" dirty="0" err="1"/>
            <a:t>tuyệt</a:t>
          </a:r>
          <a:r>
            <a:rPr lang="en-US" sz="6500" b="1" kern="1200" dirty="0"/>
            <a:t> </a:t>
          </a:r>
          <a:r>
            <a:rPr lang="en-US" sz="6500" b="1" kern="1200" dirty="0" err="1"/>
            <a:t>đối</a:t>
          </a:r>
          <a:endParaRPr lang="en-US" sz="6500" b="1" kern="1200" dirty="0"/>
        </a:p>
      </dsp:txBody>
      <dsp:txXfrm rot="10800000">
        <a:off x="3586330" y="47493"/>
        <a:ext cx="16829294" cy="2246970"/>
      </dsp:txXfrm>
    </dsp:sp>
    <dsp:sp modelId="{5634E7D6-4536-4B3E-8A31-7FFB60A4935B}">
      <dsp:nvSpPr>
        <dsp:cNvPr id="0" name=""/>
        <dsp:cNvSpPr/>
      </dsp:nvSpPr>
      <dsp:spPr>
        <a:xfrm>
          <a:off x="2825374" y="3879"/>
          <a:ext cx="2334199" cy="23341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C7811-67FF-44F2-9720-2D780F7AF044}">
      <dsp:nvSpPr>
        <dsp:cNvPr id="0" name=""/>
        <dsp:cNvSpPr/>
      </dsp:nvSpPr>
      <dsp:spPr>
        <a:xfrm rot="10800000">
          <a:off x="3524064" y="2956166"/>
          <a:ext cx="16725069" cy="2334199"/>
        </a:xfrm>
        <a:prstGeom prst="homePlate">
          <a:avLst/>
        </a:prstGeom>
        <a:solidFill>
          <a:schemeClr val="accent3">
            <a:hueOff val="8797670"/>
            <a:satOff val="-20044"/>
            <a:lumOff val="80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317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1" kern="1200" dirty="0" err="1"/>
            <a:t>Phương</a:t>
          </a:r>
          <a:r>
            <a:rPr lang="en-US" sz="6500" b="1" kern="1200" dirty="0"/>
            <a:t> </a:t>
          </a:r>
          <a:r>
            <a:rPr lang="en-US" sz="6500" b="1" kern="1200" dirty="0" err="1"/>
            <a:t>trình</a:t>
          </a:r>
          <a:r>
            <a:rPr lang="en-US" sz="6500" b="1" kern="1200" dirty="0"/>
            <a:t> </a:t>
          </a:r>
          <a:r>
            <a:rPr lang="en-US" sz="6500" b="1" kern="1200" dirty="0" err="1"/>
            <a:t>chứa</a:t>
          </a:r>
          <a:r>
            <a:rPr lang="en-US" sz="6500" b="1" kern="1200" dirty="0"/>
            <a:t> </a:t>
          </a:r>
          <a:r>
            <a:rPr lang="en-US" sz="6500" b="1" kern="1200" dirty="0" err="1"/>
            <a:t>ẩn</a:t>
          </a:r>
          <a:r>
            <a:rPr lang="en-US" sz="6500" b="1" kern="1200" dirty="0"/>
            <a:t> </a:t>
          </a:r>
          <a:r>
            <a:rPr lang="en-US" sz="6500" b="1" kern="1200" dirty="0" err="1"/>
            <a:t>dưới</a:t>
          </a:r>
          <a:r>
            <a:rPr lang="en-US" sz="6500" b="1" kern="1200" dirty="0"/>
            <a:t> </a:t>
          </a:r>
          <a:r>
            <a:rPr lang="en-US" sz="6500" b="1" kern="1200" dirty="0" err="1"/>
            <a:t>dấu</a:t>
          </a:r>
          <a:r>
            <a:rPr lang="en-US" sz="6500" b="1" kern="1200" dirty="0"/>
            <a:t> </a:t>
          </a:r>
          <a:r>
            <a:rPr lang="en-US" sz="6500" b="1" kern="1200" dirty="0" err="1"/>
            <a:t>căn</a:t>
          </a:r>
          <a:endParaRPr lang="en-US" sz="6500" b="1" kern="1200" dirty="0"/>
        </a:p>
      </dsp:txBody>
      <dsp:txXfrm rot="10800000">
        <a:off x="4107614" y="2956166"/>
        <a:ext cx="16141519" cy="2334199"/>
      </dsp:txXfrm>
    </dsp:sp>
    <dsp:sp modelId="{DF498773-72CD-4AE6-B9A9-0339391B5718}">
      <dsp:nvSpPr>
        <dsp:cNvPr id="0" name=""/>
        <dsp:cNvSpPr/>
      </dsp:nvSpPr>
      <dsp:spPr>
        <a:xfrm>
          <a:off x="2991866" y="2956166"/>
          <a:ext cx="2334199" cy="23341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99CD4-08A6-44FF-8872-A3BAFEBB02C0}">
      <dsp:nvSpPr>
        <dsp:cNvPr id="0" name=""/>
        <dsp:cNvSpPr/>
      </dsp:nvSpPr>
      <dsp:spPr>
        <a:xfrm rot="10800000">
          <a:off x="4476417" y="5908453"/>
          <a:ext cx="15455265" cy="2334199"/>
        </a:xfrm>
        <a:prstGeom prst="homePlate">
          <a:avLst/>
        </a:prstGeom>
        <a:solidFill>
          <a:schemeClr val="accent3">
            <a:hueOff val="17595341"/>
            <a:satOff val="-40088"/>
            <a:lumOff val="160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317" tIns="247650" rIns="46228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b="1" kern="1200" dirty="0" err="1"/>
            <a:t>Hệ</a:t>
          </a:r>
          <a:r>
            <a:rPr lang="en-GB" sz="6500" b="1" kern="1200" dirty="0"/>
            <a:t> </a:t>
          </a:r>
          <a:r>
            <a:rPr lang="en-GB" sz="6500" b="1" kern="1200" dirty="0" err="1"/>
            <a:t>phương</a:t>
          </a:r>
          <a:r>
            <a:rPr lang="en-GB" sz="6500" b="1" kern="1200" dirty="0"/>
            <a:t> </a:t>
          </a:r>
          <a:r>
            <a:rPr lang="en-GB" sz="6500" b="1" kern="1200" dirty="0" err="1"/>
            <a:t>trình</a:t>
          </a:r>
          <a:endParaRPr lang="en-US" sz="6500" b="1" kern="1200" dirty="0"/>
        </a:p>
      </dsp:txBody>
      <dsp:txXfrm rot="10800000">
        <a:off x="5059967" y="5908453"/>
        <a:ext cx="14871715" cy="2334199"/>
      </dsp:txXfrm>
    </dsp:sp>
    <dsp:sp modelId="{D4309F4E-6D8F-4B49-B8F8-F2D16E659C86}">
      <dsp:nvSpPr>
        <dsp:cNvPr id="0" name=""/>
        <dsp:cNvSpPr/>
      </dsp:nvSpPr>
      <dsp:spPr>
        <a:xfrm>
          <a:off x="3309317" y="5908453"/>
          <a:ext cx="2334199" cy="233419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29/07/2022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0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02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50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16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42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2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2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9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69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5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1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37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97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55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70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90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96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56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94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4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74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20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32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8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4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48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62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81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06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943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35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BABAD3F-28B6-421A-A29A-EE76CB5EF4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A8B790-A815-46F5-8F02-B60B9FA722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D664A6-BE2E-48F4-89CB-01B41353A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6B323-B804-4EA1-9BE4-791CD2A48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85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BABAD3F-28B6-421A-A29A-EE76CB5EF4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A8B790-A815-46F5-8F02-B60B9FA722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D664A6-BE2E-48F4-89CB-01B41353A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6B323-B804-4EA1-9BE4-791CD2A48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66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BABAD3F-28B6-421A-A29A-EE76CB5EF4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8A8B790-A815-46F5-8F02-B60B9FA722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D664A6-BE2E-48F4-89CB-01B41353A9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6B323-B804-4EA1-9BE4-791CD2A48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6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2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2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6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45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1" r:id="rId3"/>
    <p:sldLayoutId id="2147483651" r:id="rId4"/>
    <p:sldLayoutId id="2147483652" r:id="rId5"/>
    <p:sldLayoutId id="2147483653" r:id="rId6"/>
    <p:sldLayoutId id="2147483705" r:id="rId7"/>
    <p:sldLayoutId id="2147483704" r:id="rId8"/>
    <p:sldLayoutId id="2147483703" r:id="rId9"/>
    <p:sldLayoutId id="2147483686" r:id="rId10"/>
    <p:sldLayoutId id="2147483685" r:id="rId11"/>
    <p:sldLayoutId id="2147483684" r:id="rId12"/>
    <p:sldLayoutId id="2147483683" r:id="rId13"/>
    <p:sldLayoutId id="2147483654" r:id="rId14"/>
    <p:sldLayoutId id="2147483655" r:id="rId15"/>
    <p:sldLayoutId id="2147483709" r:id="rId16"/>
    <p:sldLayoutId id="2147483708" r:id="rId17"/>
    <p:sldLayoutId id="2147483707" r:id="rId18"/>
    <p:sldLayoutId id="2147483706" r:id="rId19"/>
    <p:sldLayoutId id="2147483700" r:id="rId20"/>
    <p:sldLayoutId id="2147483699" r:id="rId21"/>
    <p:sldLayoutId id="2147483698" r:id="rId22"/>
    <p:sldLayoutId id="2147483697" r:id="rId23"/>
    <p:sldLayoutId id="2147483696" r:id="rId24"/>
    <p:sldLayoutId id="2147483695" r:id="rId25"/>
    <p:sldLayoutId id="2147483692" r:id="rId26"/>
    <p:sldLayoutId id="2147483690" r:id="rId27"/>
    <p:sldLayoutId id="2147483689" r:id="rId28"/>
    <p:sldLayoutId id="2147483688" r:id="rId29"/>
    <p:sldLayoutId id="2147483687" r:id="rId30"/>
    <p:sldLayoutId id="2147483656" r:id="rId31"/>
    <p:sldLayoutId id="2147483657" r:id="rId32"/>
    <p:sldLayoutId id="2147483658" r:id="rId33"/>
    <p:sldLayoutId id="2147483659" r:id="rId34"/>
    <p:sldLayoutId id="2147483660" r:id="rId35"/>
    <p:sldLayoutId id="2147483710" r:id="rId36"/>
    <p:sldLayoutId id="2147483702" r:id="rId37"/>
    <p:sldLayoutId id="2147483701" r:id="rId38"/>
    <p:sldLayoutId id="2147483682" r:id="rId39"/>
    <p:sldLayoutId id="2147483681" r:id="rId40"/>
    <p:sldLayoutId id="2147483680" r:id="rId41"/>
    <p:sldLayoutId id="2147483694" r:id="rId42"/>
    <p:sldLayoutId id="2147483693" r:id="rId43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19.wmf"/><Relationship Id="rId3" Type="http://schemas.openxmlformats.org/officeDocument/2006/relationships/image" Target="../media/image27.pn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18.wmf"/><Relationship Id="rId5" Type="http://schemas.openxmlformats.org/officeDocument/2006/relationships/image" Target="../media/image32.png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29.png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3.wmf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4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3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5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9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4.png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69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58.wmf"/><Relationship Id="rId15" Type="http://schemas.openxmlformats.org/officeDocument/2006/relationships/image" Target="../media/image60.wmf"/><Relationship Id="rId10" Type="http://schemas.openxmlformats.org/officeDocument/2006/relationships/image" Target="../media/image67.png"/><Relationship Id="rId4" Type="http://schemas.openxmlformats.org/officeDocument/2006/relationships/oleObject" Target="../embeddings/oleObject41.bin"/><Relationship Id="rId9" Type="http://schemas.openxmlformats.org/officeDocument/2006/relationships/image" Target="../media/image66.png"/><Relationship Id="rId14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61.png"/><Relationship Id="rId3" Type="http://schemas.openxmlformats.org/officeDocument/2006/relationships/notesSlide" Target="../notesSlides/notesSlide5.xml"/><Relationship Id="rId12" Type="http://schemas.openxmlformats.org/officeDocument/2006/relationships/image" Target="../media/image71.png"/><Relationship Id="rId17" Type="http://schemas.openxmlformats.org/officeDocument/2006/relationships/image" Target="../media/image60.wmf"/><Relationship Id="rId2" Type="http://schemas.openxmlformats.org/officeDocument/2006/relationships/slideLayout" Target="../slideLayouts/slideLayout15.xml"/><Relationship Id="rId16" Type="http://schemas.openxmlformats.org/officeDocument/2006/relationships/oleObject" Target="../embeddings/oleObject46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0.png"/><Relationship Id="rId11" Type="http://schemas.openxmlformats.org/officeDocument/2006/relationships/image" Target="../media/image45.png"/><Relationship Id="rId5" Type="http://schemas.openxmlformats.org/officeDocument/2006/relationships/image" Target="../media/image58.wmf"/><Relationship Id="rId15" Type="http://schemas.openxmlformats.org/officeDocument/2006/relationships/image" Target="../media/image59.wmf"/><Relationship Id="rId10" Type="http://schemas.openxmlformats.org/officeDocument/2006/relationships/image" Target="../media/image320.png"/><Relationship Id="rId4" Type="http://schemas.openxmlformats.org/officeDocument/2006/relationships/oleObject" Target="../embeddings/oleObject44.bin"/><Relationship Id="rId14" Type="http://schemas.openxmlformats.org/officeDocument/2006/relationships/oleObject" Target="../embeddings/oleObject4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72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780.png"/><Relationship Id="rId4" Type="http://schemas.openxmlformats.org/officeDocument/2006/relationships/image" Target="../media/image76.png"/><Relationship Id="rId9" Type="http://schemas.openxmlformats.org/officeDocument/2006/relationships/image" Target="../media/image4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19100" y="6019800"/>
            <a:ext cx="23545800" cy="116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7000" b="1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Ôn</a:t>
            </a:r>
            <a:r>
              <a:rPr lang="en-US" sz="70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tập</a:t>
            </a:r>
            <a:r>
              <a:rPr lang="en-US" sz="70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chủ</a:t>
            </a:r>
            <a:r>
              <a:rPr lang="en-US" sz="70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đề</a:t>
            </a:r>
            <a:r>
              <a:rPr lang="en-US" sz="70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: PHƯƠNG TRÌNH, HỆ PHƯƠNG TRÌNH</a:t>
            </a:r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D10267_">
            <a:extLst>
              <a:ext uri="{FF2B5EF4-FFF2-40B4-BE49-F238E27FC236}">
                <a16:creationId xmlns:a16="http://schemas.microsoft.com/office/drawing/2014/main" xmlns="" id="{A08ADF02-49D2-4CDE-8528-4D4FC4296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1828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BD10265_">
            <a:extLst>
              <a:ext uri="{FF2B5EF4-FFF2-40B4-BE49-F238E27FC236}">
                <a16:creationId xmlns:a16="http://schemas.microsoft.com/office/drawing/2014/main" xmlns="" id="{40CBB33B-A61B-43D5-8126-2FCCE78D8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914400"/>
            <a:ext cx="173291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BD10266_">
            <a:extLst>
              <a:ext uri="{FF2B5EF4-FFF2-40B4-BE49-F238E27FC236}">
                <a16:creationId xmlns:a16="http://schemas.microsoft.com/office/drawing/2014/main" xmlns="" id="{771746D3-A588-4F80-8EF2-6BACDC0E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762000"/>
            <a:ext cx="140779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7399" name="Object 7">
            <a:extLst>
              <a:ext uri="{FF2B5EF4-FFF2-40B4-BE49-F238E27FC236}">
                <a16:creationId xmlns:a16="http://schemas.microsoft.com/office/drawing/2014/main" xmlns="" id="{DD764C41-45BF-4B6A-AF49-EC03A994E5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515001"/>
              </p:ext>
            </p:extLst>
          </p:nvPr>
        </p:nvGraphicFramePr>
        <p:xfrm>
          <a:off x="5100638" y="2765425"/>
          <a:ext cx="555783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0" name="Equation" r:id="rId6" imgW="1485720" imgH="241200" progId="Equation.DSMT4">
                  <p:embed/>
                </p:oleObj>
              </mc:Choice>
              <mc:Fallback>
                <p:oleObj name="Equation" r:id="rId6" imgW="1485720" imgH="241200" progId="Equation.DSMT4">
                  <p:embed/>
                  <p:pic>
                    <p:nvPicPr>
                      <p:cNvPr id="187399" name="Object 7">
                        <a:extLst>
                          <a:ext uri="{FF2B5EF4-FFF2-40B4-BE49-F238E27FC236}">
                            <a16:creationId xmlns:a16="http://schemas.microsoft.com/office/drawing/2014/main" xmlns="" id="{DD764C41-45BF-4B6A-AF49-EC03A994E5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0638" y="2765425"/>
                        <a:ext cx="5557837" cy="10572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00" name="Object 8">
            <a:extLst>
              <a:ext uri="{FF2B5EF4-FFF2-40B4-BE49-F238E27FC236}">
                <a16:creationId xmlns:a16="http://schemas.microsoft.com/office/drawing/2014/main" xmlns="" id="{43E0EDBB-786E-4EDE-96F5-4DEA325A5D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33877" y="5791200"/>
          <a:ext cx="15713074" cy="233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1" name="Equation" r:id="rId8" imgW="2958840" imgH="482400" progId="Equation.DSMT4">
                  <p:embed/>
                </p:oleObj>
              </mc:Choice>
              <mc:Fallback>
                <p:oleObj name="Equation" r:id="rId8" imgW="2958840" imgH="482400" progId="Equation.DSMT4">
                  <p:embed/>
                  <p:pic>
                    <p:nvPicPr>
                      <p:cNvPr id="187400" name="Object 8">
                        <a:extLst>
                          <a:ext uri="{FF2B5EF4-FFF2-40B4-BE49-F238E27FC236}">
                            <a16:creationId xmlns:a16="http://schemas.microsoft.com/office/drawing/2014/main" xmlns="" id="{43E0EDBB-786E-4EDE-96F5-4DEA325A5D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77" y="5791200"/>
                        <a:ext cx="15713074" cy="2339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401" name="Object 9">
            <a:extLst>
              <a:ext uri="{FF2B5EF4-FFF2-40B4-BE49-F238E27FC236}">
                <a16:creationId xmlns:a16="http://schemas.microsoft.com/office/drawing/2014/main" xmlns="" id="{AF4F883E-EF25-44CC-85A4-47F45DFEB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749942"/>
              </p:ext>
            </p:extLst>
          </p:nvPr>
        </p:nvGraphicFramePr>
        <p:xfrm>
          <a:off x="4249738" y="8229600"/>
          <a:ext cx="15124112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2" name="Equation" r:id="rId10" imgW="2781000" imgH="711000" progId="Equation.DSMT4">
                  <p:embed/>
                </p:oleObj>
              </mc:Choice>
              <mc:Fallback>
                <p:oleObj name="Equation" r:id="rId10" imgW="2781000" imgH="711000" progId="Equation.DSMT4">
                  <p:embed/>
                  <p:pic>
                    <p:nvPicPr>
                      <p:cNvPr id="187401" name="Object 9">
                        <a:extLst>
                          <a:ext uri="{FF2B5EF4-FFF2-40B4-BE49-F238E27FC236}">
                            <a16:creationId xmlns:a16="http://schemas.microsoft.com/office/drawing/2014/main" xmlns="" id="{AF4F883E-EF25-44CC-85A4-47F45DFEB2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8229600"/>
                        <a:ext cx="15124112" cy="332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405" name="Text Box 13">
            <a:extLst>
              <a:ext uri="{FF2B5EF4-FFF2-40B4-BE49-F238E27FC236}">
                <a16:creationId xmlns:a16="http://schemas.microsoft.com/office/drawing/2014/main" xmlns="" id="{CB55AE9D-67B6-414F-8FA3-4045946A3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880" y="4484878"/>
            <a:ext cx="320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800" b="1" i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7408" name="Text Box 16">
            <a:extLst>
              <a:ext uri="{FF2B5EF4-FFF2-40B4-BE49-F238E27FC236}">
                <a16:creationId xmlns:a16="http://schemas.microsoft.com/office/drawing/2014/main" xmlns="" id="{611FC15E-E667-4526-BC1A-2289D4567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518024"/>
            <a:ext cx="320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</a:rPr>
              <a:t>Ta </a:t>
            </a:r>
            <a:r>
              <a:rPr lang="en-US" altLang="en-US" sz="4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48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xmlns="" id="{EC60C92C-6A04-4533-9D24-4D96BBF8954D}"/>
              </a:ext>
            </a:extLst>
          </p:cNvPr>
          <p:cNvSpPr txBox="1">
            <a:spLocks/>
          </p:cNvSpPr>
          <p:nvPr/>
        </p:nvSpPr>
        <p:spPr>
          <a:xfrm>
            <a:off x="3032760" y="1415413"/>
            <a:ext cx="1371279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defTabSz="2177060" rtl="0" eaLnBrk="1" latinLnBrk="0" hangingPunct="1">
              <a:spcBef>
                <a:spcPct val="0"/>
              </a:spcBef>
              <a:buNone/>
              <a:defRPr sz="104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b="1" dirty="0" err="1"/>
              <a:t>Bài</a:t>
            </a:r>
            <a:r>
              <a:rPr lang="en-US" sz="7000" b="1" dirty="0"/>
              <a:t> </a:t>
            </a:r>
            <a:r>
              <a:rPr lang="en-US" sz="7000" b="1" dirty="0" err="1"/>
              <a:t>tập</a:t>
            </a:r>
            <a:r>
              <a:rPr lang="en-US" sz="7000" b="1" dirty="0"/>
              <a:t> 2. </a:t>
            </a:r>
            <a:r>
              <a:rPr lang="en-US" sz="7000" b="1" dirty="0" err="1"/>
              <a:t>Giải</a:t>
            </a:r>
            <a:r>
              <a:rPr lang="en-US" sz="7000" b="1" dirty="0"/>
              <a:t> </a:t>
            </a:r>
            <a:r>
              <a:rPr lang="en-US" sz="7000" b="1" dirty="0" err="1"/>
              <a:t>các</a:t>
            </a:r>
            <a:r>
              <a:rPr lang="en-US" sz="7000" b="1" dirty="0"/>
              <a:t> </a:t>
            </a:r>
            <a:r>
              <a:rPr lang="en-US" sz="7000" b="1" dirty="0" err="1"/>
              <a:t>phương</a:t>
            </a:r>
            <a:r>
              <a:rPr lang="en-US" sz="7000" b="1" dirty="0"/>
              <a:t> </a:t>
            </a:r>
            <a:r>
              <a:rPr lang="en-US" sz="7000" b="1" dirty="0" err="1"/>
              <a:t>trình</a:t>
            </a:r>
            <a:r>
              <a:rPr lang="en-US" sz="7000" b="1" dirty="0"/>
              <a:t> </a:t>
            </a:r>
            <a:r>
              <a:rPr lang="en-US" sz="7000" b="1" dirty="0" err="1"/>
              <a:t>sau</a:t>
            </a:r>
            <a:r>
              <a:rPr lang="en-US" sz="7000" b="1" dirty="0"/>
              <a:t>:</a:t>
            </a:r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xmlns="" id="{749FD492-EB11-4491-A760-DBE9CBADF5B2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1553821"/>
            <a:ext cx="17754600" cy="1030329"/>
            <a:chOff x="942" y="2604"/>
            <a:chExt cx="6480" cy="324"/>
          </a:xfrm>
        </p:grpSpPr>
        <p:sp>
          <p:nvSpPr>
            <p:cNvPr id="15" name="Text Box 7">
              <a:extLst>
                <a:ext uri="{FF2B5EF4-FFF2-40B4-BE49-F238E27FC236}">
                  <a16:creationId xmlns:a16="http://schemas.microsoft.com/office/drawing/2014/main" xmlns="" id="{D79F788F-8D5F-4FC1-85A7-7DEDC7250C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" y="2604"/>
              <a:ext cx="6480" cy="3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6000" dirty="0" err="1"/>
                <a:t>Vậy</a:t>
              </a:r>
              <a:endParaRPr lang="en-US" altLang="en-US" sz="6000" dirty="0"/>
            </a:p>
          </p:txBody>
        </p:sp>
        <p:graphicFrame>
          <p:nvGraphicFramePr>
            <p:cNvPr id="16" name="Object 8">
              <a:extLst>
                <a:ext uri="{FF2B5EF4-FFF2-40B4-BE49-F238E27FC236}">
                  <a16:creationId xmlns:a16="http://schemas.microsoft.com/office/drawing/2014/main" xmlns="" id="{BFB15844-1D0E-4657-A264-C7A97AF8BE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32261827"/>
                </p:ext>
              </p:extLst>
            </p:nvPr>
          </p:nvGraphicFramePr>
          <p:xfrm>
            <a:off x="1443" y="2640"/>
            <a:ext cx="687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93" name="Equation" r:id="rId12" imgW="482400" imgH="203040" progId="Equation.DSMT4">
                    <p:embed/>
                  </p:oleObj>
                </mc:Choice>
                <mc:Fallback>
                  <p:oleObj name="Equation" r:id="rId12" imgW="482400" imgH="203040" progId="Equation.DSMT4">
                    <p:embed/>
                    <p:pic>
                      <p:nvPicPr>
                        <p:cNvPr id="5128" name="Object 8">
                          <a:extLst>
                            <a:ext uri="{FF2B5EF4-FFF2-40B4-BE49-F238E27FC236}">
                              <a16:creationId xmlns:a16="http://schemas.microsoft.com/office/drawing/2014/main" xmlns="" id="{B5E801B7-9D4F-4294-920C-D5C3BF5406C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3" y="2640"/>
                          <a:ext cx="687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05" grpId="0"/>
      <p:bldP spid="1874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9" name="Text Box 5">
            <a:extLst>
              <a:ext uri="{FF2B5EF4-FFF2-40B4-BE49-F238E27FC236}">
                <a16:creationId xmlns:a16="http://schemas.microsoft.com/office/drawing/2014/main" xmlns="" id="{B42AB201-C625-42DA-B30B-5F5F51BB8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29200" y="3187709"/>
            <a:ext cx="14325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400" u="sng" dirty="0" err="1">
                <a:solidFill>
                  <a:srgbClr val="FF0000"/>
                </a:solidFill>
              </a:rPr>
              <a:t>Giải</a:t>
            </a:r>
            <a:r>
              <a:rPr lang="en-US" altLang="en-US" sz="6400" dirty="0">
                <a:solidFill>
                  <a:srgbClr val="FF0000"/>
                </a:solidFill>
              </a:rPr>
              <a:t>:</a:t>
            </a:r>
          </a:p>
        </p:txBody>
      </p:sp>
      <p:graphicFrame>
        <p:nvGraphicFramePr>
          <p:cNvPr id="287750" name="Object 6">
            <a:extLst>
              <a:ext uri="{FF2B5EF4-FFF2-40B4-BE49-F238E27FC236}">
                <a16:creationId xmlns:a16="http://schemas.microsoft.com/office/drawing/2014/main" xmlns="" id="{2F079EF7-E6D2-4B64-9343-93DABEB86E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952980"/>
              </p:ext>
            </p:extLst>
          </p:nvPr>
        </p:nvGraphicFramePr>
        <p:xfrm>
          <a:off x="3878577" y="3484472"/>
          <a:ext cx="13058776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9" name="Equation" r:id="rId4" imgW="2234880" imgH="533160" progId="Equation.DSMT4">
                  <p:embed/>
                </p:oleObj>
              </mc:Choice>
              <mc:Fallback>
                <p:oleObj name="Equation" r:id="rId4" imgW="2234880" imgH="533160" progId="Equation.DSMT4">
                  <p:embed/>
                  <p:pic>
                    <p:nvPicPr>
                      <p:cNvPr id="287750" name="Object 6">
                        <a:extLst>
                          <a:ext uri="{FF2B5EF4-FFF2-40B4-BE49-F238E27FC236}">
                            <a16:creationId xmlns:a16="http://schemas.microsoft.com/office/drawing/2014/main" xmlns="" id="{2F079EF7-E6D2-4B64-9343-93DABEB86E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577" y="3484472"/>
                        <a:ext cx="13058776" cy="311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3">
            <a:extLst>
              <a:ext uri="{FF2B5EF4-FFF2-40B4-BE49-F238E27FC236}">
                <a16:creationId xmlns:a16="http://schemas.microsoft.com/office/drawing/2014/main" xmlns="" id="{15F3F271-0611-4B16-A0EF-1FC0115216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292674"/>
              </p:ext>
            </p:extLst>
          </p:nvPr>
        </p:nvGraphicFramePr>
        <p:xfrm>
          <a:off x="-7620" y="7113679"/>
          <a:ext cx="21299488" cy="3872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0" name="Equation" r:id="rId6" imgW="3911400" imgH="711000" progId="Equation.DSMT4">
                  <p:embed/>
                </p:oleObj>
              </mc:Choice>
              <mc:Fallback>
                <p:oleObj name="Equation" r:id="rId6" imgW="3911400" imgH="711000" progId="Equation.DSMT4">
                  <p:embed/>
                  <p:pic>
                    <p:nvPicPr>
                      <p:cNvPr id="18438" name="Object 3">
                        <a:extLst>
                          <a:ext uri="{FF2B5EF4-FFF2-40B4-BE49-F238E27FC236}">
                            <a16:creationId xmlns:a16="http://schemas.microsoft.com/office/drawing/2014/main" xmlns="" id="{15F3F271-0611-4B16-A0EF-1FC0115216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" y="7113679"/>
                        <a:ext cx="21299488" cy="3872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03282742-B930-4878-83D7-B284B470F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2057568"/>
            <a:ext cx="14325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6400" dirty="0" err="1"/>
              <a:t>Vậy</a:t>
            </a:r>
            <a:r>
              <a:rPr lang="en-GB" altLang="en-US" sz="6400" dirty="0"/>
              <a:t> S = {15}</a:t>
            </a:r>
            <a:endParaRPr lang="en-US" altLang="en-US" sz="64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0EE9EC92-D41F-4967-874D-EAD0EE7D44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079688"/>
              </p:ext>
            </p:extLst>
          </p:nvPr>
        </p:nvGraphicFramePr>
        <p:xfrm>
          <a:off x="3032760" y="1650812"/>
          <a:ext cx="7375205" cy="1539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1" name="Equation" r:id="rId8" imgW="1155600" imgH="241200" progId="Equation.DSMT4">
                  <p:embed/>
                </p:oleObj>
              </mc:Choice>
              <mc:Fallback>
                <p:oleObj name="Equation" r:id="rId8" imgW="1155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32760" y="1650812"/>
                        <a:ext cx="7375205" cy="1539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BAE9D96E-31A8-4DEB-A217-DEF6AA09FDDB}"/>
                  </a:ext>
                </a:extLst>
              </p:cNvPr>
              <p:cNvSpPr/>
              <p:nvPr/>
            </p:nvSpPr>
            <p:spPr>
              <a:xfrm>
                <a:off x="21107400" y="8686800"/>
                <a:ext cx="4202541" cy="1092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6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GB" sz="6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6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6500" dirty="0"/>
                  <a:t>15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AE9D96E-31A8-4DEB-A217-DEF6AA09F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7400" y="8686800"/>
                <a:ext cx="4202541" cy="1092607"/>
              </a:xfrm>
              <a:prstGeom prst="rect">
                <a:avLst/>
              </a:prstGeom>
              <a:blipFill>
                <a:blip r:embed="rId10"/>
                <a:stretch>
                  <a:fillRect t="-18436" b="-40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xmlns="" id="{81F36DDF-B427-4B74-9CE2-29F0DACD0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04" y="3371367"/>
            <a:ext cx="50292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600" u="sng" dirty="0" err="1">
                <a:solidFill>
                  <a:srgbClr val="FF0000"/>
                </a:solidFill>
              </a:rPr>
              <a:t>Giải</a:t>
            </a:r>
            <a:endParaRPr lang="en-US" altLang="en-US" sz="8600" u="sng" dirty="0">
              <a:solidFill>
                <a:srgbClr val="FF0000"/>
              </a:solidFill>
            </a:endParaRPr>
          </a:p>
        </p:txBody>
      </p:sp>
      <p:grpSp>
        <p:nvGrpSpPr>
          <p:cNvPr id="7173" name="Group 5">
            <a:extLst>
              <a:ext uri="{FF2B5EF4-FFF2-40B4-BE49-F238E27FC236}">
                <a16:creationId xmlns:a16="http://schemas.microsoft.com/office/drawing/2014/main" xmlns="" id="{F8756B24-7309-4C63-86D3-5C07CCD41A7A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842983"/>
            <a:ext cx="11359718" cy="3049138"/>
            <a:chOff x="326" y="404"/>
            <a:chExt cx="2768" cy="458"/>
          </a:xfrm>
        </p:grpSpPr>
        <p:graphicFrame>
          <p:nvGraphicFramePr>
            <p:cNvPr id="7170" name="Object 2">
              <a:extLst>
                <a:ext uri="{FF2B5EF4-FFF2-40B4-BE49-F238E27FC236}">
                  <a16:creationId xmlns:a16="http://schemas.microsoft.com/office/drawing/2014/main" xmlns="" id="{241507D1-F5E8-4E39-90C6-B4D06EB2305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7633040"/>
                </p:ext>
              </p:extLst>
            </p:nvPr>
          </p:nvGraphicFramePr>
          <p:xfrm>
            <a:off x="326" y="490"/>
            <a:ext cx="1933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2" name="Equation" r:id="rId3" imgW="1320480" imgH="291960" progId="Equation.DSMT4">
                    <p:embed/>
                  </p:oleObj>
                </mc:Choice>
                <mc:Fallback>
                  <p:oleObj name="Equation" r:id="rId3" imgW="1320480" imgH="291960" progId="Equation.DSMT4">
                    <p:embed/>
                    <p:pic>
                      <p:nvPicPr>
                        <p:cNvPr id="7170" name="Object 2">
                          <a:extLst>
                            <a:ext uri="{FF2B5EF4-FFF2-40B4-BE49-F238E27FC236}">
                              <a16:creationId xmlns:a16="http://schemas.microsoft.com/office/drawing/2014/main" xmlns="" id="{241507D1-F5E8-4E39-90C6-B4D06EB230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" y="490"/>
                          <a:ext cx="1933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2" name="Text Box 4">
              <a:extLst>
                <a:ext uri="{FF2B5EF4-FFF2-40B4-BE49-F238E27FC236}">
                  <a16:creationId xmlns:a16="http://schemas.microsoft.com/office/drawing/2014/main" xmlns="" id="{FFE667A1-5532-4088-BE34-3CB77C5FC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" y="404"/>
              <a:ext cx="67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8600" dirty="0"/>
            </a:p>
          </p:txBody>
        </p:sp>
      </p:grpSp>
      <p:graphicFrame>
        <p:nvGraphicFramePr>
          <p:cNvPr id="7174" name="Object 6">
            <a:extLst>
              <a:ext uri="{FF2B5EF4-FFF2-40B4-BE49-F238E27FC236}">
                <a16:creationId xmlns:a16="http://schemas.microsoft.com/office/drawing/2014/main" xmlns="" id="{48F1C778-2AC2-4790-92E4-0BF62AD0D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283938"/>
              </p:ext>
            </p:extLst>
          </p:nvPr>
        </p:nvGraphicFramePr>
        <p:xfrm>
          <a:off x="1616949" y="3924299"/>
          <a:ext cx="13082668" cy="3456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3" name="Equation" r:id="rId5" imgW="1485720" imgH="482400" progId="Equation.DSMT4">
                  <p:embed/>
                </p:oleObj>
              </mc:Choice>
              <mc:Fallback>
                <p:oleObj name="Equation" r:id="rId5" imgW="1485720" imgH="482400" progId="Equation.DSMT4">
                  <p:embed/>
                  <p:pic>
                    <p:nvPicPr>
                      <p:cNvPr id="7174" name="Object 6">
                        <a:extLst>
                          <a:ext uri="{FF2B5EF4-FFF2-40B4-BE49-F238E27FC236}">
                            <a16:creationId xmlns:a16="http://schemas.microsoft.com/office/drawing/2014/main" xmlns="" id="{48F1C778-2AC2-4790-92E4-0BF62AD0D2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949" y="3924299"/>
                        <a:ext cx="13082668" cy="34562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7" name="Group 9">
            <a:extLst>
              <a:ext uri="{FF2B5EF4-FFF2-40B4-BE49-F238E27FC236}">
                <a16:creationId xmlns:a16="http://schemas.microsoft.com/office/drawing/2014/main" xmlns="" id="{6697E4C0-8446-455F-AE87-18E3F323C218}"/>
              </a:ext>
            </a:extLst>
          </p:cNvPr>
          <p:cNvGrpSpPr>
            <a:grpSpLocks/>
          </p:cNvGrpSpPr>
          <p:nvPr/>
        </p:nvGrpSpPr>
        <p:grpSpPr bwMode="auto">
          <a:xfrm>
            <a:off x="5327017" y="11712575"/>
            <a:ext cx="18745200" cy="2003425"/>
            <a:chOff x="576" y="3791"/>
            <a:chExt cx="4320" cy="631"/>
          </a:xfrm>
        </p:grpSpPr>
        <p:sp>
          <p:nvSpPr>
            <p:cNvPr id="7175" name="Text Box 7">
              <a:extLst>
                <a:ext uri="{FF2B5EF4-FFF2-40B4-BE49-F238E27FC236}">
                  <a16:creationId xmlns:a16="http://schemas.microsoft.com/office/drawing/2014/main" xmlns="" id="{48B95A73-D7D0-4EFB-A714-808D046AF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840"/>
              <a:ext cx="432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600" dirty="0" err="1"/>
                <a:t>Vậy</a:t>
              </a:r>
              <a:r>
                <a:rPr lang="en-US" altLang="en-US" sz="8600" dirty="0"/>
                <a:t>  </a:t>
              </a:r>
            </a:p>
          </p:txBody>
        </p:sp>
        <p:graphicFrame>
          <p:nvGraphicFramePr>
            <p:cNvPr id="7176" name="Object 8">
              <a:extLst>
                <a:ext uri="{FF2B5EF4-FFF2-40B4-BE49-F238E27FC236}">
                  <a16:creationId xmlns:a16="http://schemas.microsoft.com/office/drawing/2014/main" xmlns="" id="{0D7D3B86-63BA-40B7-B313-CE3AA65D99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8089113"/>
                </p:ext>
              </p:extLst>
            </p:nvPr>
          </p:nvGraphicFramePr>
          <p:xfrm>
            <a:off x="1039" y="3791"/>
            <a:ext cx="818" cy="6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4" name="Equation" r:id="rId7" imgW="558720" imgH="431640" progId="Equation.DSMT4">
                    <p:embed/>
                  </p:oleObj>
                </mc:Choice>
                <mc:Fallback>
                  <p:oleObj name="Equation" r:id="rId7" imgW="558720" imgH="431640" progId="Equation.DSMT4">
                    <p:embed/>
                    <p:pic>
                      <p:nvPicPr>
                        <p:cNvPr id="7176" name="Object 8">
                          <a:extLst>
                            <a:ext uri="{FF2B5EF4-FFF2-40B4-BE49-F238E27FC236}">
                              <a16:creationId xmlns:a16="http://schemas.microsoft.com/office/drawing/2014/main" xmlns="" id="{0D7D3B86-63BA-40B7-B313-CE3AA65D993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9" y="3791"/>
                          <a:ext cx="818" cy="6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B4E66136-0135-46B3-B6A2-F538EBD5A4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665452"/>
              </p:ext>
            </p:extLst>
          </p:nvPr>
        </p:nvGraphicFramePr>
        <p:xfrm>
          <a:off x="13794896" y="3812231"/>
          <a:ext cx="10732714" cy="3456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5" name="Equation" r:id="rId9" imgW="1498320" imgH="482400" progId="Equation.DSMT4">
                  <p:embed/>
                </p:oleObj>
              </mc:Choice>
              <mc:Fallback>
                <p:oleObj name="Equation" r:id="rId9" imgW="14983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794896" y="3812231"/>
                        <a:ext cx="10732714" cy="34562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8127754C-7E11-42BB-8FED-37CA390C1C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308190"/>
              </p:ext>
            </p:extLst>
          </p:nvPr>
        </p:nvGraphicFramePr>
        <p:xfrm>
          <a:off x="2664781" y="7933529"/>
          <a:ext cx="4671270" cy="3002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6" name="Equation" r:id="rId11" imgW="711000" imgH="457200" progId="Equation.DSMT4">
                  <p:embed/>
                </p:oleObj>
              </mc:Choice>
              <mc:Fallback>
                <p:oleObj name="Equation" r:id="rId11" imgW="711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64781" y="7933529"/>
                        <a:ext cx="4671270" cy="3002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501961F4-B360-430A-A3B4-B94C7E7CB1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718383"/>
              </p:ext>
            </p:extLst>
          </p:nvPr>
        </p:nvGraphicFramePr>
        <p:xfrm>
          <a:off x="8001000" y="7616469"/>
          <a:ext cx="7326311" cy="373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7" name="Equation" r:id="rId13" imgW="1244520" imgH="634680" progId="Equation.DSMT4">
                  <p:embed/>
                </p:oleObj>
              </mc:Choice>
              <mc:Fallback>
                <p:oleObj name="Equation" r:id="rId13" imgW="12445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001000" y="7616469"/>
                        <a:ext cx="7326311" cy="373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>
            <a:extLst>
              <a:ext uri="{FF2B5EF4-FFF2-40B4-BE49-F238E27FC236}">
                <a16:creationId xmlns:a16="http://schemas.microsoft.com/office/drawing/2014/main" xmlns="" id="{81F36DDF-B427-4B74-9CE2-29F0DACD0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04" y="3371367"/>
            <a:ext cx="50292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600" u="sng" dirty="0" err="1">
                <a:solidFill>
                  <a:srgbClr val="FF0000"/>
                </a:solidFill>
              </a:rPr>
              <a:t>Giải</a:t>
            </a:r>
            <a:endParaRPr lang="en-US" altLang="en-US" sz="8600" u="sng" dirty="0">
              <a:solidFill>
                <a:srgbClr val="FF0000"/>
              </a:solidFill>
            </a:endParaRPr>
          </a:p>
        </p:txBody>
      </p:sp>
      <p:grpSp>
        <p:nvGrpSpPr>
          <p:cNvPr id="7173" name="Group 5">
            <a:extLst>
              <a:ext uri="{FF2B5EF4-FFF2-40B4-BE49-F238E27FC236}">
                <a16:creationId xmlns:a16="http://schemas.microsoft.com/office/drawing/2014/main" xmlns="" id="{F8756B24-7309-4C63-86D3-5C07CCD41A7A}"/>
              </a:ext>
            </a:extLst>
          </p:cNvPr>
          <p:cNvGrpSpPr>
            <a:grpSpLocks/>
          </p:cNvGrpSpPr>
          <p:nvPr/>
        </p:nvGrpSpPr>
        <p:grpSpPr bwMode="auto">
          <a:xfrm>
            <a:off x="2847816" y="1700608"/>
            <a:ext cx="10563384" cy="2139230"/>
            <a:chOff x="142" y="359"/>
            <a:chExt cx="2952" cy="491"/>
          </a:xfrm>
        </p:grpSpPr>
        <p:graphicFrame>
          <p:nvGraphicFramePr>
            <p:cNvPr id="7170" name="Object 2">
              <a:extLst>
                <a:ext uri="{FF2B5EF4-FFF2-40B4-BE49-F238E27FC236}">
                  <a16:creationId xmlns:a16="http://schemas.microsoft.com/office/drawing/2014/main" xmlns="" id="{241507D1-F5E8-4E39-90C6-B4D06EB2305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4194860"/>
                </p:ext>
              </p:extLst>
            </p:nvPr>
          </p:nvGraphicFramePr>
          <p:xfrm>
            <a:off x="142" y="359"/>
            <a:ext cx="2509" cy="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42" name="Equation" r:id="rId4" imgW="1714320" imgH="291960" progId="Equation.DSMT4">
                    <p:embed/>
                  </p:oleObj>
                </mc:Choice>
                <mc:Fallback>
                  <p:oleObj name="Equation" r:id="rId4" imgW="1714320" imgH="291960" progId="Equation.DSMT4">
                    <p:embed/>
                    <p:pic>
                      <p:nvPicPr>
                        <p:cNvPr id="7170" name="Object 2">
                          <a:extLst>
                            <a:ext uri="{FF2B5EF4-FFF2-40B4-BE49-F238E27FC236}">
                              <a16:creationId xmlns:a16="http://schemas.microsoft.com/office/drawing/2014/main" xmlns="" id="{241507D1-F5E8-4E39-90C6-B4D06EB2305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" y="359"/>
                          <a:ext cx="2509" cy="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2" name="Text Box 4">
              <a:extLst>
                <a:ext uri="{FF2B5EF4-FFF2-40B4-BE49-F238E27FC236}">
                  <a16:creationId xmlns:a16="http://schemas.microsoft.com/office/drawing/2014/main" xmlns="" id="{FFE667A1-5532-4088-BE34-3CB77C5FC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4" y="404"/>
              <a:ext cx="67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sz="8600" dirty="0"/>
            </a:p>
          </p:txBody>
        </p:sp>
      </p:grpSp>
      <p:graphicFrame>
        <p:nvGraphicFramePr>
          <p:cNvPr id="7174" name="Object 6">
            <a:extLst>
              <a:ext uri="{FF2B5EF4-FFF2-40B4-BE49-F238E27FC236}">
                <a16:creationId xmlns:a16="http://schemas.microsoft.com/office/drawing/2014/main" xmlns="" id="{48F1C778-2AC2-4790-92E4-0BF62AD0D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184351"/>
              </p:ext>
            </p:extLst>
          </p:nvPr>
        </p:nvGraphicFramePr>
        <p:xfrm>
          <a:off x="-233558" y="5487249"/>
          <a:ext cx="12446000" cy="289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3" name="Equation" r:id="rId6" imgW="1866600" imgH="533160" progId="Equation.DSMT4">
                  <p:embed/>
                </p:oleObj>
              </mc:Choice>
              <mc:Fallback>
                <p:oleObj name="Equation" r:id="rId6" imgW="1866600" imgH="533160" progId="Equation.DSMT4">
                  <p:embed/>
                  <p:pic>
                    <p:nvPicPr>
                      <p:cNvPr id="7174" name="Object 6">
                        <a:extLst>
                          <a:ext uri="{FF2B5EF4-FFF2-40B4-BE49-F238E27FC236}">
                            <a16:creationId xmlns:a16="http://schemas.microsoft.com/office/drawing/2014/main" xmlns="" id="{48F1C778-2AC2-4790-92E4-0BF62AD0D2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3558" y="5487249"/>
                        <a:ext cx="12446000" cy="2893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77" name="Group 9">
            <a:extLst>
              <a:ext uri="{FF2B5EF4-FFF2-40B4-BE49-F238E27FC236}">
                <a16:creationId xmlns:a16="http://schemas.microsoft.com/office/drawing/2014/main" xmlns="" id="{6697E4C0-8446-455F-AE87-18E3F323C218}"/>
              </a:ext>
            </a:extLst>
          </p:cNvPr>
          <p:cNvGrpSpPr>
            <a:grpSpLocks/>
          </p:cNvGrpSpPr>
          <p:nvPr/>
        </p:nvGrpSpPr>
        <p:grpSpPr bwMode="auto">
          <a:xfrm>
            <a:off x="18365766" y="11392077"/>
            <a:ext cx="18745200" cy="1435100"/>
            <a:chOff x="576" y="3840"/>
            <a:chExt cx="4320" cy="452"/>
          </a:xfrm>
        </p:grpSpPr>
        <p:sp>
          <p:nvSpPr>
            <p:cNvPr id="7175" name="Text Box 7">
              <a:extLst>
                <a:ext uri="{FF2B5EF4-FFF2-40B4-BE49-F238E27FC236}">
                  <a16:creationId xmlns:a16="http://schemas.microsoft.com/office/drawing/2014/main" xmlns="" id="{48B95A73-D7D0-4EFB-A714-808D046AF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3840"/>
              <a:ext cx="432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600" dirty="0" err="1"/>
                <a:t>Vậy</a:t>
              </a:r>
              <a:r>
                <a:rPr lang="en-US" altLang="en-US" sz="8600" dirty="0"/>
                <a:t>  </a:t>
              </a:r>
            </a:p>
          </p:txBody>
        </p:sp>
        <p:graphicFrame>
          <p:nvGraphicFramePr>
            <p:cNvPr id="7176" name="Object 8">
              <a:extLst>
                <a:ext uri="{FF2B5EF4-FFF2-40B4-BE49-F238E27FC236}">
                  <a16:creationId xmlns:a16="http://schemas.microsoft.com/office/drawing/2014/main" xmlns="" id="{0D7D3B86-63BA-40B7-B313-CE3AA65D993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84673928"/>
                </p:ext>
              </p:extLst>
            </p:nvPr>
          </p:nvGraphicFramePr>
          <p:xfrm>
            <a:off x="1030" y="3921"/>
            <a:ext cx="836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44" name="Equation" r:id="rId8" imgW="571320" imgH="253800" progId="Equation.DSMT4">
                    <p:embed/>
                  </p:oleObj>
                </mc:Choice>
                <mc:Fallback>
                  <p:oleObj name="Equation" r:id="rId8" imgW="571320" imgH="253800" progId="Equation.DSMT4">
                    <p:embed/>
                    <p:pic>
                      <p:nvPicPr>
                        <p:cNvPr id="7176" name="Object 8">
                          <a:extLst>
                            <a:ext uri="{FF2B5EF4-FFF2-40B4-BE49-F238E27FC236}">
                              <a16:creationId xmlns:a16="http://schemas.microsoft.com/office/drawing/2014/main" xmlns="" id="{0D7D3B86-63BA-40B7-B313-CE3AA65D993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" y="3921"/>
                          <a:ext cx="836" cy="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B4E66136-0135-46B3-B6A2-F538EBD5A4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032711"/>
              </p:ext>
            </p:extLst>
          </p:nvPr>
        </p:nvGraphicFramePr>
        <p:xfrm>
          <a:off x="12384160" y="5119871"/>
          <a:ext cx="10283432" cy="3637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5" name="Equation" r:id="rId10" imgW="1866600" imgH="660240" progId="Equation.DSMT4">
                  <p:embed/>
                </p:oleObj>
              </mc:Choice>
              <mc:Fallback>
                <p:oleObj name="Equation" r:id="rId10" imgW="1866600" imgH="660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B4E66136-0135-46B3-B6A2-F538EBD5A4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384160" y="5119871"/>
                        <a:ext cx="10283432" cy="3637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1531ECCB-922F-4366-872F-7FD6355625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344713"/>
              </p:ext>
            </p:extLst>
          </p:nvPr>
        </p:nvGraphicFramePr>
        <p:xfrm>
          <a:off x="2826904" y="3488781"/>
          <a:ext cx="8617737" cy="1415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6" name="Equation" r:id="rId12" imgW="1777680" imgH="291960" progId="Equation.DSMT4">
                  <p:embed/>
                </p:oleObj>
              </mc:Choice>
              <mc:Fallback>
                <p:oleObj name="Equation" r:id="rId12" imgW="17776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26904" y="3488781"/>
                        <a:ext cx="8617737" cy="1415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665F38B7-6C35-41C5-A62A-A327AE05CC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091938"/>
              </p:ext>
            </p:extLst>
          </p:nvPr>
        </p:nvGraphicFramePr>
        <p:xfrm>
          <a:off x="8269288" y="8516938"/>
          <a:ext cx="8666162" cy="515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7" name="Equation" r:id="rId14" imgW="1676160" imgH="1117440" progId="Equation.DSMT4">
                  <p:embed/>
                </p:oleObj>
              </mc:Choice>
              <mc:Fallback>
                <p:oleObj name="Equation" r:id="rId14" imgW="167616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269288" y="8516938"/>
                        <a:ext cx="8666162" cy="5151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8399B586-C2D7-49EC-923E-C958A69D1F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734510"/>
              </p:ext>
            </p:extLst>
          </p:nvPr>
        </p:nvGraphicFramePr>
        <p:xfrm>
          <a:off x="1518627" y="9472567"/>
          <a:ext cx="6671120" cy="3335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48" name="Equation" r:id="rId16" imgW="1320480" imgH="660240" progId="Equation.DSMT4">
                  <p:embed/>
                </p:oleObj>
              </mc:Choice>
              <mc:Fallback>
                <p:oleObj name="Equation" r:id="rId16" imgW="13204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18627" y="9472567"/>
                        <a:ext cx="6671120" cy="3335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7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">
            <a:extLst>
              <a:ext uri="{FF2B5EF4-FFF2-40B4-BE49-F238E27FC236}">
                <a16:creationId xmlns:a16="http://schemas.microsoft.com/office/drawing/2014/main" xmlns="" id="{7B3B5824-7833-42EA-8EE2-A1402096E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407350"/>
              </p:ext>
            </p:extLst>
          </p:nvPr>
        </p:nvGraphicFramePr>
        <p:xfrm>
          <a:off x="5118100" y="1803400"/>
          <a:ext cx="881697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8" name="Equation" r:id="rId3" imgW="1803240" imgH="291960" progId="Equation.DSMT4">
                  <p:embed/>
                </p:oleObj>
              </mc:Choice>
              <mc:Fallback>
                <p:oleObj name="Equation" r:id="rId3" imgW="1803240" imgH="291960" progId="Equation.DSMT4">
                  <p:embed/>
                  <p:pic>
                    <p:nvPicPr>
                      <p:cNvPr id="287755" name="Object 11">
                        <a:extLst>
                          <a:ext uri="{FF2B5EF4-FFF2-40B4-BE49-F238E27FC236}">
                            <a16:creationId xmlns:a16="http://schemas.microsoft.com/office/drawing/2014/main" xmlns="" id="{B5889EF8-3A18-4769-A08B-515DFE8914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1803400"/>
                        <a:ext cx="8816975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1D4F08CB-70F8-44E7-9D94-45738752A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239136"/>
            <a:ext cx="50292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600" u="sng" dirty="0" err="1">
                <a:solidFill>
                  <a:srgbClr val="FF0000"/>
                </a:solidFill>
              </a:rPr>
              <a:t>Giải</a:t>
            </a:r>
            <a:endParaRPr lang="en-US" altLang="en-US" sz="8600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AA805324-A79F-4AB3-B5F1-9D0D0FF85F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194560"/>
              </p:ext>
            </p:extLst>
          </p:nvPr>
        </p:nvGraphicFramePr>
        <p:xfrm>
          <a:off x="-284686" y="4810325"/>
          <a:ext cx="24833629" cy="44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9" name="Equation" r:id="rId5" imgW="3936960" imgH="711000" progId="Equation.DSMT4">
                  <p:embed/>
                </p:oleObj>
              </mc:Choice>
              <mc:Fallback>
                <p:oleObj name="Equation" r:id="rId5" imgW="39369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84686" y="4810325"/>
                        <a:ext cx="24833629" cy="448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D44FCEAD-825E-4774-8343-BC84BBC5C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9902706"/>
            <a:ext cx="1874520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600" dirty="0" err="1"/>
              <a:t>Vậy</a:t>
            </a:r>
            <a:r>
              <a:rPr lang="en-US" altLang="en-US" sz="8600" dirty="0"/>
              <a:t>  </a:t>
            </a:r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xmlns="" id="{2B1596B9-5EC3-4C8F-AA1F-3BFA060100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763252"/>
              </p:ext>
            </p:extLst>
          </p:nvPr>
        </p:nvGraphicFramePr>
        <p:xfrm>
          <a:off x="5867400" y="9976150"/>
          <a:ext cx="6570024" cy="154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0" name="Equation" r:id="rId7" imgW="787320" imgH="253800" progId="Equation.DSMT4">
                  <p:embed/>
                </p:oleObj>
              </mc:Choice>
              <mc:Fallback>
                <p:oleObj name="Equation" r:id="rId7" imgW="787320" imgH="253800" progId="Equation.DSMT4">
                  <p:embed/>
                  <p:pic>
                    <p:nvPicPr>
                      <p:cNvPr id="7176" name="Object 8">
                        <a:extLst>
                          <a:ext uri="{FF2B5EF4-FFF2-40B4-BE49-F238E27FC236}">
                            <a16:creationId xmlns:a16="http://schemas.microsoft.com/office/drawing/2014/main" xmlns="" id="{0D7D3B86-63BA-40B7-B313-CE3AA65D99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9976150"/>
                        <a:ext cx="6570024" cy="1549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67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">
            <a:extLst>
              <a:ext uri="{FF2B5EF4-FFF2-40B4-BE49-F238E27FC236}">
                <a16:creationId xmlns:a16="http://schemas.microsoft.com/office/drawing/2014/main" xmlns="" id="{7B3B5824-7833-42EA-8EE2-A1402096E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962957"/>
              </p:ext>
            </p:extLst>
          </p:nvPr>
        </p:nvGraphicFramePr>
        <p:xfrm>
          <a:off x="4373563" y="1803400"/>
          <a:ext cx="10307637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0" name="Equation" r:id="rId3" imgW="2108160" imgH="291960" progId="Equation.DSMT4">
                  <p:embed/>
                </p:oleObj>
              </mc:Choice>
              <mc:Fallback>
                <p:oleObj name="Equation" r:id="rId3" imgW="2108160" imgH="291960" progId="Equation.DSMT4">
                  <p:embed/>
                  <p:pic>
                    <p:nvPicPr>
                      <p:cNvPr id="2" name="Object 11">
                        <a:extLst>
                          <a:ext uri="{FF2B5EF4-FFF2-40B4-BE49-F238E27FC236}">
                            <a16:creationId xmlns:a16="http://schemas.microsoft.com/office/drawing/2014/main" xmlns="" id="{7B3B5824-7833-42EA-8EE2-A1402096E0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563" y="1803400"/>
                        <a:ext cx="10307637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">
            <a:extLst>
              <a:ext uri="{FF2B5EF4-FFF2-40B4-BE49-F238E27FC236}">
                <a16:creationId xmlns:a16="http://schemas.microsoft.com/office/drawing/2014/main" xmlns="" id="{1D4F08CB-70F8-44E7-9D94-45738752A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951242"/>
            <a:ext cx="50292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600" u="sng" dirty="0" err="1">
                <a:solidFill>
                  <a:srgbClr val="FF0000"/>
                </a:solidFill>
              </a:rPr>
              <a:t>Giải</a:t>
            </a:r>
            <a:endParaRPr lang="en-US" altLang="en-US" sz="8600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AA805324-A79F-4AB3-B5F1-9D0D0FF85F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207063"/>
              </p:ext>
            </p:extLst>
          </p:nvPr>
        </p:nvGraphicFramePr>
        <p:xfrm>
          <a:off x="524196" y="5309473"/>
          <a:ext cx="10658475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1" name="Equation" r:id="rId5" imgW="1777680" imgH="482400" progId="Equation.DSMT4">
                  <p:embed/>
                </p:oleObj>
              </mc:Choice>
              <mc:Fallback>
                <p:oleObj name="Equation" r:id="rId5" imgW="177768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AA805324-A79F-4AB3-B5F1-9D0D0FF85F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196" y="5309473"/>
                        <a:ext cx="10658475" cy="289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D44FCEAD-825E-4774-8343-BC84BBC5C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9796846"/>
            <a:ext cx="18745200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600" dirty="0" err="1"/>
              <a:t>Vậy</a:t>
            </a:r>
            <a:r>
              <a:rPr lang="en-US" altLang="en-US" sz="8600" dirty="0"/>
              <a:t>  </a:t>
            </a:r>
          </a:p>
        </p:txBody>
      </p:sp>
      <p:graphicFrame>
        <p:nvGraphicFramePr>
          <p:cNvPr id="6" name="Object 8">
            <a:extLst>
              <a:ext uri="{FF2B5EF4-FFF2-40B4-BE49-F238E27FC236}">
                <a16:creationId xmlns:a16="http://schemas.microsoft.com/office/drawing/2014/main" xmlns="" id="{2B1596B9-5EC3-4C8F-AA1F-3BFA060100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790851"/>
              </p:ext>
            </p:extLst>
          </p:nvPr>
        </p:nvGraphicFramePr>
        <p:xfrm>
          <a:off x="10812463" y="9429750"/>
          <a:ext cx="6251575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2" name="Equation" r:id="rId7" imgW="749160" imgH="431640" progId="Equation.DSMT4">
                  <p:embed/>
                </p:oleObj>
              </mc:Choice>
              <mc:Fallback>
                <p:oleObj name="Equation" r:id="rId7" imgW="749160" imgH="431640" progId="Equation.DSMT4">
                  <p:embed/>
                  <p:pic>
                    <p:nvPicPr>
                      <p:cNvPr id="6" name="Object 8">
                        <a:extLst>
                          <a:ext uri="{FF2B5EF4-FFF2-40B4-BE49-F238E27FC236}">
                            <a16:creationId xmlns:a16="http://schemas.microsoft.com/office/drawing/2014/main" xmlns="" id="{2B1596B9-5EC3-4C8F-AA1F-3BFA060100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2463" y="9429750"/>
                        <a:ext cx="6251575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0C069FE3-8AE0-4F0C-9B93-E7F8799A18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39978"/>
              </p:ext>
            </p:extLst>
          </p:nvPr>
        </p:nvGraphicFramePr>
        <p:xfrm>
          <a:off x="4365625" y="3113088"/>
          <a:ext cx="9572625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3" name="Equation" r:id="rId9" imgW="1866600" imgH="291960" progId="Equation.DSMT4">
                  <p:embed/>
                </p:oleObj>
              </mc:Choice>
              <mc:Fallback>
                <p:oleObj name="Equation" r:id="rId9" imgW="18666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65625" y="3113088"/>
                        <a:ext cx="9572625" cy="149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14F4A645-2CAF-44F9-B3E8-96D3E3A7CF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037371"/>
              </p:ext>
            </p:extLst>
          </p:nvPr>
        </p:nvGraphicFramePr>
        <p:xfrm>
          <a:off x="11167431" y="4367014"/>
          <a:ext cx="12496800" cy="478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4" name="Equation" r:id="rId11" imgW="2387520" imgH="914400" progId="Equation.DSMT4">
                  <p:embed/>
                </p:oleObj>
              </mc:Choice>
              <mc:Fallback>
                <p:oleObj name="Equation" r:id="rId11" imgW="23875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167431" y="4367014"/>
                        <a:ext cx="12496800" cy="4786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1A94D469-643D-4367-A7F1-BB8DE2D6E2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101184"/>
              </p:ext>
            </p:extLst>
          </p:nvPr>
        </p:nvGraphicFramePr>
        <p:xfrm>
          <a:off x="2040576" y="8506327"/>
          <a:ext cx="3733800" cy="3406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5" name="Equation" r:id="rId13" imgW="723600" imgH="660240" progId="Equation.DSMT4">
                  <p:embed/>
                </p:oleObj>
              </mc:Choice>
              <mc:Fallback>
                <p:oleObj name="Equation" r:id="rId13" imgW="72360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40576" y="8506327"/>
                        <a:ext cx="3733800" cy="3406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28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D24C6E96-7234-4A72-9974-3993C24D61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25125" y="3811588"/>
          <a:ext cx="49212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2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D24C6E96-7234-4A72-9974-3993C24D6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25125" y="3811588"/>
                        <a:ext cx="492125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13">
                <a:extLst>
                  <a:ext uri="{FF2B5EF4-FFF2-40B4-BE49-F238E27FC236}">
                    <a16:creationId xmlns:a16="http://schemas.microsoft.com/office/drawing/2014/main" xmlns="" id="{E046E8AE-17F0-4C93-9DE1-10903BBEE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6516" y="10991030"/>
                <a:ext cx="16258674" cy="1945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GB" sz="5400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GB" sz="5400" b="0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5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5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13">
                <a:extLst>
                  <a:ext uri="{FF2B5EF4-FFF2-40B4-BE49-F238E27FC236}">
                    <a16:creationId xmlns:a16="http://schemas.microsoft.com/office/drawing/2014/main" id="{E046E8AE-17F0-4C93-9DE1-10903BBEE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6516" y="10991030"/>
                <a:ext cx="16258674" cy="19459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1090305" y="5010284"/>
                <a:ext cx="16667607" cy="1945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5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5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5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5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5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5400" b="0" i="0" smtClean="0">
                                    <a:latin typeface="Cambria Math" panose="02040503050406030204" pitchFamily="18" charset="0"/>
                                  </a:rPr>
                                  <m:t>xy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400" dirty="0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5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5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5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5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5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5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54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5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5400" b="0" i="0" smtClean="0">
                                    <a:latin typeface="Cambria Math" panose="02040503050406030204" pitchFamily="18" charset="0"/>
                                  </a:rPr>
                                  <m:t>xy</m:t>
                                </m:r>
                                <m:r>
                                  <a:rPr lang="en-GB" sz="5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5400" b="0" i="0" smtClean="0">
                                    <a:latin typeface="Cambria Math" panose="02040503050406030204" pitchFamily="18" charset="0"/>
                                  </a:rPr>
                                  <m:t>xy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0305" y="5010284"/>
                <a:ext cx="16667607" cy="19459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-4191000" y="6963264"/>
            <a:ext cx="1219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dirty="0" err="1"/>
              <a:t>Đặt</a:t>
            </a:r>
            <a:r>
              <a:rPr lang="en-US" sz="5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0" y="8111759"/>
                <a:ext cx="18344147" cy="2250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𝑡𝑟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ở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𝑛h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5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sz="5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5400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400" dirty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GB" sz="5400" b="0" i="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5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5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5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  <m:r>
                            <a:rPr lang="en-US" sz="5400" dirty="0">
                              <a:latin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5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5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540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5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5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540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5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111759"/>
                <a:ext cx="18344147" cy="22506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-431897" y="10325673"/>
                <a:ext cx="2136407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5400" dirty="0"/>
                  <a:t>x,y </a:t>
                </a:r>
                <a:r>
                  <a:rPr lang="en-GB" sz="5400" dirty="0" err="1"/>
                  <a:t>là</a:t>
                </a:r>
                <a:r>
                  <a:rPr lang="en-GB" sz="5400" dirty="0"/>
                  <a:t> </a:t>
                </a:r>
                <a:r>
                  <a:rPr lang="en-GB" sz="5400" dirty="0" err="1"/>
                  <a:t>nghiệm</a:t>
                </a:r>
                <a:r>
                  <a:rPr lang="en-GB" sz="5400" dirty="0"/>
                  <a:t> </a:t>
                </a:r>
                <a:r>
                  <a:rPr lang="en-GB" sz="5400" dirty="0" err="1"/>
                  <a:t>của</a:t>
                </a:r>
                <a:r>
                  <a:rPr lang="en-GB" sz="5400" dirty="0"/>
                  <a:t> </a:t>
                </a:r>
                <a:r>
                  <a:rPr lang="en-GB" sz="5400" dirty="0" err="1"/>
                  <a:t>phương</a:t>
                </a:r>
                <a:r>
                  <a:rPr lang="en-GB" sz="5400" dirty="0"/>
                  <a:t> </a:t>
                </a:r>
                <a:r>
                  <a:rPr lang="en-GB" sz="5400" dirty="0" err="1"/>
                  <a:t>trình</a:t>
                </a:r>
                <a:r>
                  <a:rPr lang="en-GB" sz="5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5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5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sz="5400" b="0" i="0" smtClean="0">
                        <a:latin typeface="Cambria Math" panose="02040503050406030204" pitchFamily="18" charset="0"/>
                      </a:rPr>
                      <m:t>St</m:t>
                    </m:r>
                    <m:r>
                      <a:rPr lang="en-GB" sz="5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sz="5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5400" dirty="0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5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5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54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GB" sz="54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GB" sz="5400" b="0" i="0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5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1897" y="10325673"/>
                <a:ext cx="21364074" cy="923330"/>
              </a:xfrm>
              <a:prstGeom prst="rect">
                <a:avLst/>
              </a:prstGeom>
              <a:blipFill>
                <a:blip r:embed="rId9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xmlns="" id="{E046E8AE-17F0-4C93-9DE1-10903BBEE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550" y="12649675"/>
                <a:ext cx="211074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altLang="en-US" sz="5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altLang="en-US" sz="5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5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hệ</a:t>
                </a:r>
                <a:r>
                  <a:rPr lang="en-US" altLang="en-US" sz="54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pt</a:t>
                </a:r>
                <a:r>
                  <a:rPr lang="en-US" altLang="en-US" sz="5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5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5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5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5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en-US" sz="5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E046E8AE-17F0-4C93-9DE1-10903BBEE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550" y="12649675"/>
                <a:ext cx="21107400" cy="923330"/>
              </a:xfrm>
              <a:prstGeom prst="rect">
                <a:avLst/>
              </a:prstGeom>
              <a:blipFill>
                <a:blip r:embed="rId10"/>
                <a:stretch>
                  <a:fillRect l="-780" t="-18421" b="-388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6">
            <a:extLst>
              <a:ext uri="{FF2B5EF4-FFF2-40B4-BE49-F238E27FC236}">
                <a16:creationId xmlns:a16="http://schemas.microsoft.com/office/drawing/2014/main" xmlns="" id="{6774EB1E-379F-41A9-A6BC-AB2709B9F994}"/>
              </a:ext>
            </a:extLst>
          </p:cNvPr>
          <p:cNvSpPr txBox="1">
            <a:spLocks/>
          </p:cNvSpPr>
          <p:nvPr/>
        </p:nvSpPr>
        <p:spPr>
          <a:xfrm>
            <a:off x="0" y="1297693"/>
            <a:ext cx="148509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defTabSz="2177060" rtl="0" eaLnBrk="1" latinLnBrk="0" hangingPunct="1">
              <a:spcBef>
                <a:spcPct val="0"/>
              </a:spcBef>
              <a:buNone/>
              <a:defRPr sz="104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b="1" dirty="0" err="1"/>
              <a:t>Bài</a:t>
            </a:r>
            <a:r>
              <a:rPr lang="en-US" sz="7000" b="1" dirty="0"/>
              <a:t> </a:t>
            </a:r>
            <a:r>
              <a:rPr lang="en-US" sz="7000" b="1" dirty="0" err="1"/>
              <a:t>tập</a:t>
            </a:r>
            <a:r>
              <a:rPr lang="en-US" sz="7000" b="1" dirty="0"/>
              <a:t> 3. </a:t>
            </a:r>
            <a:r>
              <a:rPr lang="en-US" sz="7000" b="1" dirty="0" err="1"/>
              <a:t>Giải</a:t>
            </a:r>
            <a:r>
              <a:rPr lang="en-US" sz="7000" b="1" dirty="0"/>
              <a:t> </a:t>
            </a:r>
            <a:r>
              <a:rPr lang="en-US" sz="7000" b="1" dirty="0" err="1"/>
              <a:t>các</a:t>
            </a:r>
            <a:r>
              <a:rPr lang="en-US" sz="7000" b="1" dirty="0"/>
              <a:t> </a:t>
            </a:r>
            <a:r>
              <a:rPr lang="en-US" sz="7000" b="1" dirty="0" err="1"/>
              <a:t>hệ</a:t>
            </a:r>
            <a:r>
              <a:rPr lang="en-US" sz="7000" b="1" dirty="0"/>
              <a:t> </a:t>
            </a:r>
            <a:r>
              <a:rPr lang="en-US" sz="7000" b="1" dirty="0" err="1"/>
              <a:t>phương</a:t>
            </a:r>
            <a:r>
              <a:rPr lang="en-US" sz="7000" b="1" dirty="0"/>
              <a:t> </a:t>
            </a:r>
            <a:r>
              <a:rPr lang="en-US" sz="7000" b="1" dirty="0" err="1"/>
              <a:t>trình</a:t>
            </a:r>
            <a:r>
              <a:rPr lang="en-US" sz="7000" b="1" dirty="0"/>
              <a:t> </a:t>
            </a:r>
            <a:r>
              <a:rPr lang="en-US" sz="7000" b="1" dirty="0" err="1"/>
              <a:t>sau</a:t>
            </a:r>
            <a:r>
              <a:rPr lang="en-US" sz="70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F1EB8248-77F9-486A-A2D4-222A3892A61E}"/>
                  </a:ext>
                </a:extLst>
              </p:cNvPr>
              <p:cNvSpPr/>
              <p:nvPr/>
            </p:nvSpPr>
            <p:spPr>
              <a:xfrm>
                <a:off x="1183122" y="2352151"/>
                <a:ext cx="14325600" cy="255900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5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54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5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54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GB" sz="5400" b="0" i="0" smtClean="0">
                                  <a:latin typeface="Cambria Math" panose="02040503050406030204" pitchFamily="18" charset="0"/>
                                </a:rPr>
                                <m:t>xy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5400" dirty="0"/>
              </a:p>
              <a:p>
                <a:pPr algn="ctr"/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F1EB8248-77F9-486A-A2D4-222A3892A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122" y="2352151"/>
                <a:ext cx="14325600" cy="2559008"/>
              </a:xfrm>
              <a:prstGeom prst="roundRect">
                <a:avLst/>
              </a:prstGeom>
              <a:blipFill>
                <a:blip r:embed="rId11"/>
                <a:stretch>
                  <a:fillRect t="-6840" b="-4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97B8CFD8-E73C-457C-829F-4A84C3EDE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505733"/>
              </p:ext>
            </p:extLst>
          </p:nvPr>
        </p:nvGraphicFramePr>
        <p:xfrm>
          <a:off x="2716516" y="7181431"/>
          <a:ext cx="3951732" cy="68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3" name="Equation" r:id="rId12" imgW="1384200" imgH="241200" progId="Equation.DSMT4">
                  <p:embed/>
                </p:oleObj>
              </mc:Choice>
              <mc:Fallback>
                <p:oleObj name="Equation" r:id="rId12" imgW="1384200" imgH="241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97B8CFD8-E73C-457C-829F-4A84C3EDE8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16516" y="7181431"/>
                        <a:ext cx="3951732" cy="688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CD7A6FE-AD9B-41E2-8993-5C69D8DB2791}"/>
              </a:ext>
            </a:extLst>
          </p:cNvPr>
          <p:cNvSpPr/>
          <p:nvPr/>
        </p:nvSpPr>
        <p:spPr>
          <a:xfrm>
            <a:off x="1329462" y="6981660"/>
            <a:ext cx="1219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dirty="0" err="1"/>
              <a:t>Đk</a:t>
            </a:r>
            <a:r>
              <a:rPr lang="en-US" sz="5400" dirty="0"/>
              <a:t>: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3A005CA7-3635-4C2D-B4AC-70104369D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96596"/>
              </p:ext>
            </p:extLst>
          </p:nvPr>
        </p:nvGraphicFramePr>
        <p:xfrm>
          <a:off x="8001000" y="6995790"/>
          <a:ext cx="3291459" cy="854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4" name="Equation" r:id="rId14" imgW="977760" imgH="253800" progId="Equation.DSMT4">
                  <p:embed/>
                </p:oleObj>
              </mc:Choice>
              <mc:Fallback>
                <p:oleObj name="Equation" r:id="rId14" imgW="97776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3A005CA7-3635-4C2D-B4AC-70104369DD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001000" y="6995790"/>
                        <a:ext cx="3291459" cy="854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DB6AD20E-F494-4FFA-A3F3-E4ECBB8C952B}"/>
                  </a:ext>
                </a:extLst>
              </p:cNvPr>
              <p:cNvSpPr/>
              <p:nvPr/>
            </p:nvSpPr>
            <p:spPr>
              <a:xfrm>
                <a:off x="14401800" y="4984890"/>
                <a:ext cx="6530377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dirty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44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4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4400">
                                    <a:latin typeface="Cambria Math" panose="02040503050406030204" pitchFamily="18" charset="0"/>
                                  </a:rPr>
                                  <m:t>xy</m:t>
                                </m:r>
                                <m:r>
                                  <a:rPr lang="en-US" sz="4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DB6AD20E-F494-4FFA-A3F3-E4ECBB8C95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800" y="4984890"/>
                <a:ext cx="6530377" cy="16026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118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12" grpId="0"/>
      <p:bldP spid="13" grpId="0"/>
      <p:bldP spid="15" grpId="0"/>
      <p:bldP spid="16" grpId="0"/>
      <p:bldP spid="18" grpId="0" animBg="1"/>
      <p:bldP spid="1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D24C6E96-7234-4A72-9974-3993C24D61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25125" y="3811588"/>
          <a:ext cx="49212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D24C6E96-7234-4A72-9974-3993C24D6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25125" y="3811588"/>
                        <a:ext cx="492125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13">
                <a:extLst>
                  <a:ext uri="{FF2B5EF4-FFF2-40B4-BE49-F238E27FC236}">
                    <a16:creationId xmlns:a16="http://schemas.microsoft.com/office/drawing/2014/main" xmlns="" id="{E046E8AE-17F0-4C93-9DE1-10903BBEE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544454" y="10374563"/>
                <a:ext cx="16258674" cy="2247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5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=−2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e>
                            </m:mr>
                          </m:m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d>
                            <m:dPr>
                              <m:begChr m:val="["/>
                              <m:endChr m:val=""/>
                              <m:ctrlPr>
                                <a:rPr lang="en-US" sz="5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5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5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5400" b="0" i="1" smtClean="0">
                                        <a:latin typeface="Cambria Math" panose="02040503050406030204" pitchFamily="18" charset="0"/>
                                      </a:rPr>
                                      <m:t>=−2, </m:t>
                                    </m:r>
                                    <m:r>
                                      <a:rPr lang="en-GB" sz="5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5400" b="0" i="1" smtClean="0">
                                        <a:latin typeface="Cambria Math" panose="02040503050406030204" pitchFamily="18" charset="0"/>
                                      </a:rPr>
                                      <m:t>=7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GB" sz="5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5400" b="0" i="1" smtClean="0">
                                        <a:latin typeface="Cambria Math" panose="02040503050406030204" pitchFamily="18" charset="0"/>
                                      </a:rPr>
                                      <m:t>=7, </m:t>
                                    </m:r>
                                    <m:r>
                                      <a:rPr lang="en-GB" sz="5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5400" b="0" i="1" smtClean="0">
                                        <a:latin typeface="Cambria Math" panose="02040503050406030204" pitchFamily="18" charset="0"/>
                                      </a:rPr>
                                      <m:t>=−2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altLang="en-US" sz="5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13">
                <a:extLst>
                  <a:ext uri="{FF2B5EF4-FFF2-40B4-BE49-F238E27FC236}">
                    <a16:creationId xmlns:a16="http://schemas.microsoft.com/office/drawing/2014/main" id="{E046E8AE-17F0-4C93-9DE1-10903BBEE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544454" y="10374563"/>
                <a:ext cx="16258674" cy="22476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533400" y="4932083"/>
                <a:ext cx="14935200" cy="1945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5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5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5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5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53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400" dirty="0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5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5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5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5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5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5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5400" b="0" i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5400" b="0" i="0" smtClean="0">
                                    <a:latin typeface="Cambria Math" panose="02040503050406030204" pitchFamily="18" charset="0"/>
                                  </a:rPr>
                                  <m:t>xy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53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33400" y="4932083"/>
                <a:ext cx="14935200" cy="19459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8153400" y="5500782"/>
            <a:ext cx="1219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dirty="0" err="1"/>
              <a:t>Đặt</a:t>
            </a:r>
            <a:r>
              <a:rPr lang="en-US" sz="5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09600" y="6671989"/>
                <a:ext cx="18344147" cy="22506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5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𝑡𝑟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ở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à</m:t>
                      </m:r>
                      <m:r>
                        <a:rPr lang="en-US" sz="5400" b="0" i="1" smtClean="0">
                          <a:latin typeface="Cambria Math" panose="02040503050406030204" pitchFamily="18" charset="0"/>
                        </a:rPr>
                        <m:t>𝑛h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5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sz="5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5400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53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5400" dirty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5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US" sz="5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53</m:t>
                                </m:r>
                              </m:e>
                            </m:mr>
                          </m:m>
                          <m:r>
                            <a:rPr lang="en-US" sz="5400" dirty="0">
                              <a:latin typeface="Cambria Math" panose="02040503050406030204" pitchFamily="18" charset="0"/>
                            </a:rPr>
                            <m:t>⇔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5400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5400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sz="540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5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  <m:r>
                                      <a:rPr lang="en-US" sz="540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5400" b="0" i="1" smtClean="0">
                                        <a:latin typeface="Cambria Math" panose="02040503050406030204" pitchFamily="18" charset="0"/>
                                      </a:rPr>
                                      <m:t>−14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671989"/>
                <a:ext cx="18344147" cy="22506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114926" y="8952338"/>
                <a:ext cx="2136407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5400" dirty="0" err="1"/>
                  <a:t>x,y</a:t>
                </a:r>
                <a:r>
                  <a:rPr lang="en-GB" sz="5400" dirty="0"/>
                  <a:t> </a:t>
                </a:r>
                <a:r>
                  <a:rPr lang="en-GB" sz="5400" dirty="0" err="1"/>
                  <a:t>là</a:t>
                </a:r>
                <a:r>
                  <a:rPr lang="en-GB" sz="5400" dirty="0"/>
                  <a:t> </a:t>
                </a:r>
                <a:r>
                  <a:rPr lang="en-GB" sz="5400" dirty="0" err="1"/>
                  <a:t>nghiệm</a:t>
                </a:r>
                <a:r>
                  <a:rPr lang="en-GB" sz="5400" dirty="0"/>
                  <a:t> </a:t>
                </a:r>
                <a:r>
                  <a:rPr lang="en-GB" sz="5400" dirty="0" err="1"/>
                  <a:t>của</a:t>
                </a:r>
                <a:r>
                  <a:rPr lang="en-GB" sz="5400" dirty="0"/>
                  <a:t> </a:t>
                </a:r>
                <a:r>
                  <a:rPr lang="en-GB" sz="5400" dirty="0" err="1"/>
                  <a:t>phương</a:t>
                </a:r>
                <a:r>
                  <a:rPr lang="en-GB" sz="5400" dirty="0"/>
                  <a:t> </a:t>
                </a:r>
                <a:r>
                  <a:rPr lang="en-GB" sz="5400" dirty="0" err="1"/>
                  <a:t>trình</a:t>
                </a:r>
                <a:r>
                  <a:rPr lang="en-GB" sz="5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5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5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GB" sz="5400" b="0" i="0" smtClean="0">
                        <a:latin typeface="Cambria Math" panose="02040503050406030204" pitchFamily="18" charset="0"/>
                      </a:rPr>
                      <m:t>St</m:t>
                    </m:r>
                    <m:r>
                      <a:rPr lang="en-GB" sz="5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GB" sz="54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5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5400" dirty="0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5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5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5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5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5400" b="0" i="0" smtClean="0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sty m:val="p"/>
                      </m:rPr>
                      <a:rPr lang="en-GB" sz="54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GB" sz="5400" b="0" i="0" smtClean="0">
                        <a:latin typeface="Cambria Math" panose="02040503050406030204" pitchFamily="18" charset="0"/>
                      </a:rPr>
                      <m:t>−14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5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926" y="8952338"/>
                <a:ext cx="21364074" cy="923330"/>
              </a:xfrm>
              <a:prstGeom prst="rect">
                <a:avLst/>
              </a:prstGeom>
              <a:blipFill>
                <a:blip r:embed="rId11"/>
                <a:stretch>
                  <a:fillRect t="-17881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xmlns="" id="{E046E8AE-17F0-4C93-9DE1-10903BBEE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0" y="11000316"/>
                <a:ext cx="175260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altLang="en-US" sz="5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altLang="en-US" sz="5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5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hệ</a:t>
                </a:r>
                <a:r>
                  <a:rPr lang="en-US" altLang="en-US" sz="54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pt</a:t>
                </a:r>
                <a:r>
                  <a:rPr lang="en-US" altLang="en-US" sz="5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5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5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;7</m:t>
                        </m:r>
                      </m:e>
                    </m:d>
                    <m:r>
                      <a:rPr lang="en-GB" sz="5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54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5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5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5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en-US" altLang="en-US" sz="5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E046E8AE-17F0-4C93-9DE1-10903BBEE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0" y="11000316"/>
                <a:ext cx="17526000" cy="923330"/>
              </a:xfrm>
              <a:prstGeom prst="rect">
                <a:avLst/>
              </a:prstGeom>
              <a:blipFill>
                <a:blip r:embed="rId12"/>
                <a:stretch>
                  <a:fillRect l="-939" t="-18543" b="-397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6">
            <a:extLst>
              <a:ext uri="{FF2B5EF4-FFF2-40B4-BE49-F238E27FC236}">
                <a16:creationId xmlns:a16="http://schemas.microsoft.com/office/drawing/2014/main" xmlns="" id="{6774EB1E-379F-41A9-A6BC-AB2709B9F994}"/>
              </a:ext>
            </a:extLst>
          </p:cNvPr>
          <p:cNvSpPr txBox="1">
            <a:spLocks/>
          </p:cNvSpPr>
          <p:nvPr/>
        </p:nvSpPr>
        <p:spPr>
          <a:xfrm>
            <a:off x="150422" y="1525209"/>
            <a:ext cx="148509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ctr" defTabSz="2177060" rtl="0" eaLnBrk="1" latinLnBrk="0" hangingPunct="1">
              <a:spcBef>
                <a:spcPct val="0"/>
              </a:spcBef>
              <a:buNone/>
              <a:defRPr sz="104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000" b="1" dirty="0" err="1"/>
              <a:t>Bài</a:t>
            </a:r>
            <a:r>
              <a:rPr lang="en-US" sz="7000" b="1" dirty="0"/>
              <a:t> </a:t>
            </a:r>
            <a:r>
              <a:rPr lang="en-US" sz="7000" b="1" dirty="0" err="1"/>
              <a:t>tập</a:t>
            </a:r>
            <a:r>
              <a:rPr lang="en-US" sz="7000" b="1" dirty="0"/>
              <a:t> 3. </a:t>
            </a:r>
            <a:r>
              <a:rPr lang="en-US" sz="7000" b="1" dirty="0" err="1"/>
              <a:t>Giải</a:t>
            </a:r>
            <a:r>
              <a:rPr lang="en-US" sz="7000" b="1" dirty="0"/>
              <a:t> </a:t>
            </a:r>
            <a:r>
              <a:rPr lang="en-US" sz="7000" b="1" dirty="0" err="1"/>
              <a:t>các</a:t>
            </a:r>
            <a:r>
              <a:rPr lang="en-US" sz="7000" b="1" dirty="0"/>
              <a:t> </a:t>
            </a:r>
            <a:r>
              <a:rPr lang="en-US" sz="7000" b="1" dirty="0" err="1"/>
              <a:t>hệ</a:t>
            </a:r>
            <a:r>
              <a:rPr lang="en-US" sz="7000" b="1" dirty="0"/>
              <a:t> </a:t>
            </a:r>
            <a:r>
              <a:rPr lang="en-US" sz="7000" b="1" dirty="0" err="1"/>
              <a:t>phương</a:t>
            </a:r>
            <a:r>
              <a:rPr lang="en-US" sz="7000" b="1" dirty="0"/>
              <a:t> </a:t>
            </a:r>
            <a:r>
              <a:rPr lang="en-US" sz="7000" b="1" dirty="0" err="1"/>
              <a:t>trình</a:t>
            </a:r>
            <a:r>
              <a:rPr lang="en-US" sz="7000" b="1" dirty="0"/>
              <a:t> </a:t>
            </a:r>
            <a:r>
              <a:rPr lang="en-US" sz="7000" b="1" dirty="0" err="1"/>
              <a:t>sau</a:t>
            </a:r>
            <a:r>
              <a:rPr lang="en-US" sz="70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xmlns="" id="{F1EB8248-77F9-486A-A2D4-222A3892A61E}"/>
                  </a:ext>
                </a:extLst>
              </p:cNvPr>
              <p:cNvSpPr/>
              <p:nvPr/>
            </p:nvSpPr>
            <p:spPr>
              <a:xfrm>
                <a:off x="1371600" y="2715683"/>
                <a:ext cx="13944600" cy="203049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5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54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5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</a:rPr>
                                <m:t>53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5400" dirty="0"/>
              </a:p>
              <a:p>
                <a:pPr algn="ctr"/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F1EB8248-77F9-486A-A2D4-222A3892A6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715683"/>
                <a:ext cx="13944600" cy="2030491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97B8CFD8-E73C-457C-829F-4A84C3EDE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58056"/>
              </p:ext>
            </p:extLst>
          </p:nvPr>
        </p:nvGraphicFramePr>
        <p:xfrm>
          <a:off x="14810874" y="5624721"/>
          <a:ext cx="5296999" cy="923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1" name="Equation" r:id="rId14" imgW="1384200" imgH="241200" progId="Equation.DSMT4">
                  <p:embed/>
                </p:oleObj>
              </mc:Choice>
              <mc:Fallback>
                <p:oleObj name="Equation" r:id="rId14" imgW="1384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810874" y="5624721"/>
                        <a:ext cx="5296999" cy="923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CD7A6FE-AD9B-41E2-8993-5C69D8DB2791}"/>
              </a:ext>
            </a:extLst>
          </p:cNvPr>
          <p:cNvSpPr/>
          <p:nvPr/>
        </p:nvSpPr>
        <p:spPr>
          <a:xfrm>
            <a:off x="14706600" y="5562751"/>
            <a:ext cx="1219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dirty="0" err="1"/>
              <a:t>Đk</a:t>
            </a:r>
            <a:r>
              <a:rPr lang="en-US" sz="5400" dirty="0"/>
              <a:t>: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3A005CA7-3635-4C2D-B4AC-70104369D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545268"/>
              </p:ext>
            </p:extLst>
          </p:nvPr>
        </p:nvGraphicFramePr>
        <p:xfrm>
          <a:off x="21191601" y="5534985"/>
          <a:ext cx="3291459" cy="854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2" name="Equation" r:id="rId16" imgW="977760" imgH="253800" progId="Equation.DSMT4">
                  <p:embed/>
                </p:oleObj>
              </mc:Choice>
              <mc:Fallback>
                <p:oleObj name="Equation" r:id="rId16" imgW="977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191601" y="5534985"/>
                        <a:ext cx="3291459" cy="854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827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/>
      <p:bldP spid="12" grpId="0"/>
      <p:bldP spid="13" grpId="0"/>
      <p:bldP spid="15" grpId="0"/>
      <p:bldP spid="16" grpId="0"/>
      <p:bldP spid="18" grpId="0" animBg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53B7AE80-A292-49AA-96BF-0BF5E27B14A6}"/>
                  </a:ext>
                </a:extLst>
              </p:cNvPr>
              <p:cNvSpPr/>
              <p:nvPr/>
            </p:nvSpPr>
            <p:spPr>
              <a:xfrm>
                <a:off x="1405890" y="1807367"/>
                <a:ext cx="20040600" cy="27709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endParaRPr lang="en-US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5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+1=0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5400" dirty="0"/>
                  <a:t>(I)</a:t>
                </a:r>
              </a:p>
              <a:p>
                <a:pPr algn="ctr"/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53B7AE80-A292-49AA-96BF-0BF5E27B1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90" y="1807367"/>
                <a:ext cx="20040600" cy="2770983"/>
              </a:xfrm>
              <a:prstGeom prst="roundRect">
                <a:avLst/>
              </a:prstGeom>
              <a:blipFill>
                <a:blip r:embed="rId4"/>
                <a:stretch>
                  <a:fillRect t="-2397" b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D24C6E96-7234-4A72-9974-3993C24D61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25125" y="3811588"/>
          <a:ext cx="49212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0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D24C6E96-7234-4A72-9974-3993C24D6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25125" y="3811588"/>
                        <a:ext cx="492125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3429000" y="5427581"/>
                <a:ext cx="27588210" cy="3254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5400" b="0" i="0" dirty="0" smtClean="0">
                        <a:latin typeface="Cambria Math" panose="02040503050406030204" pitchFamily="18" charset="0"/>
                      </a:rPr>
                      <m:t>           (</m:t>
                    </m:r>
                    <m:r>
                      <m:rPr>
                        <m:sty m:val="p"/>
                      </m:rPr>
                      <a:rPr lang="en-GB" sz="5400" b="0" i="0" dirty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GB" sz="5400" b="0" i="0" dirty="0" smtClean="0">
                        <a:latin typeface="Cambria Math" panose="02040503050406030204" pitchFamily="18" charset="0"/>
                      </a:rPr>
                      <m:t>)⇔</m:t>
                    </m:r>
                    <m:r>
                      <a:rPr lang="en-US" sz="5400" i="1" dirty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5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GB" sz="54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5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5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5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2(2−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)+1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sz="5400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5400" dirty="0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GB" sz="54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5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5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−3=0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5400" dirty="0"/>
                  <a:t>  </a:t>
                </a:r>
                <a14:m>
                  <m:oMath xmlns:m="http://schemas.openxmlformats.org/officeDocument/2006/math">
                    <m:r>
                      <a:rPr lang="en-US" sz="5400" dirty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=2−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5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5400" i="1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5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5400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GB" sz="5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5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5400" i="1">
                                            <a:latin typeface="Cambria Math" panose="02040503050406030204" pitchFamily="18" charset="0"/>
                                          </a:rPr>
                                          <m:t>=−3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29000" y="5427581"/>
                <a:ext cx="27588210" cy="32546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xmlns="" id="{E046E8AE-17F0-4C93-9DE1-10903BBEE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6370" y="11446968"/>
                <a:ext cx="2210562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altLang="en-US" sz="5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 </a:t>
                </a:r>
                <a:r>
                  <a:rPr lang="en-US" altLang="en-US" sz="5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5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hệ</a:t>
                </a:r>
                <a:r>
                  <a:rPr lang="en-US" altLang="en-US" sz="54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pt</a:t>
                </a:r>
                <a:r>
                  <a:rPr lang="en-US" altLang="en-US" sz="5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5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5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1;1</m:t>
                        </m:r>
                        <m:r>
                          <a:rPr lang="en-US" sz="5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altLang="en-US" sz="5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E046E8AE-17F0-4C93-9DE1-10903BBEE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6370" y="11446968"/>
                <a:ext cx="22105620" cy="923330"/>
              </a:xfrm>
              <a:prstGeom prst="rect">
                <a:avLst/>
              </a:prstGeom>
              <a:blipFill>
                <a:blip r:embed="rId8"/>
                <a:stretch>
                  <a:fillRect l="-772" t="-18543" b="-397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3">
                <a:extLst>
                  <a:ext uri="{FF2B5EF4-FFF2-40B4-BE49-F238E27FC236}">
                    <a16:creationId xmlns:a16="http://schemas.microsoft.com/office/drawing/2014/main" xmlns="" id="{0C2452BE-33A0-4A63-9B26-2FC5DD478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6370" y="8915400"/>
                <a:ext cx="15849600" cy="166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dirty="0"/>
                  <a:t> </a:t>
                </a:r>
                <a14:m>
                  <m:oMath xmlns:m="http://schemas.openxmlformats.org/officeDocument/2006/math">
                    <m:r>
                      <a:rPr lang="en-US" sz="5400" dirty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5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mr>
                          <m:mr>
                            <m:e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=−3, 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mr>
                        </m:m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en-US" altLang="en-US" sz="5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3">
                <a:extLst>
                  <a:ext uri="{FF2B5EF4-FFF2-40B4-BE49-F238E27FC236}">
                    <a16:creationId xmlns:a16="http://schemas.microsoft.com/office/drawing/2014/main" id="{0C2452BE-33A0-4A63-9B26-2FC5DD478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6370" y="8915400"/>
                <a:ext cx="15849600" cy="16602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642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53B7AE80-A292-49AA-96BF-0BF5E27B14A6}"/>
                  </a:ext>
                </a:extLst>
              </p:cNvPr>
              <p:cNvSpPr/>
              <p:nvPr/>
            </p:nvSpPr>
            <p:spPr>
              <a:xfrm>
                <a:off x="1405890" y="1807367"/>
                <a:ext cx="20040600" cy="277098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endParaRPr lang="en-US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5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5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5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5400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5400" b="0" i="0" smtClean="0">
                                    <a:latin typeface="Cambria Math" panose="02040503050406030204" pitchFamily="18" charset="0"/>
                                  </a:rPr>
                                  <m:t>xy</m:t>
                                </m:r>
                                <m:r>
                                  <a:rPr lang="en-GB" sz="5400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5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5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5400" dirty="0"/>
              </a:p>
              <a:p>
                <a:pPr algn="ctr"/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53B7AE80-A292-49AA-96BF-0BF5E27B1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890" y="1807367"/>
                <a:ext cx="20040600" cy="2770983"/>
              </a:xfrm>
              <a:prstGeom prst="roundRect">
                <a:avLst/>
              </a:prstGeom>
              <a:blipFill>
                <a:blip r:embed="rId4"/>
                <a:stretch>
                  <a:fillRect t="-2397" b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D24C6E96-7234-4A72-9974-3993C24D61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25125" y="3811588"/>
          <a:ext cx="49212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xmlns="" id="{D24C6E96-7234-4A72-9974-3993C24D6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25125" y="3811588"/>
                        <a:ext cx="492125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-906780" y="4732578"/>
                <a:ext cx="25298400" cy="2776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5400" b="0" i="0" dirty="0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US" sz="5400" dirty="0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5400" i="1" dirty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5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3+2</m:t>
                                </m:r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5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5400" b="0" i="1" smtClean="0">
                                        <a:latin typeface="Cambria Math" panose="02040503050406030204" pitchFamily="18" charset="0"/>
                                      </a:rPr>
                                      <m:t>(3+2</m:t>
                                    </m:r>
                                    <m:r>
                                      <a:rPr lang="en-GB" sz="5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5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5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5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5400" b="0" i="1" smtClean="0">
                                        <a:latin typeface="Cambria Math" panose="02040503050406030204" pitchFamily="18" charset="0"/>
                                      </a:rPr>
                                      <m:t>2.</m:t>
                                    </m:r>
                                    <m:d>
                                      <m:dPr>
                                        <m:ctrlPr>
                                          <a:rPr lang="en-GB" sz="5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5400" b="0" i="1" smtClean="0">
                                            <a:latin typeface="Cambria Math" panose="02040503050406030204" pitchFamily="18" charset="0"/>
                                          </a:rPr>
                                          <m:t>3+2</m:t>
                                        </m:r>
                                        <m:r>
                                          <a:rPr lang="en-GB" sz="5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5400" b="0" i="1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GB" sz="5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GB" sz="5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5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5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−3−2</m:t>
                                </m:r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5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5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5400" b="0" i="0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en-GB" sz="5400" b="0" i="0" dirty="0">
                  <a:latin typeface="Cambria Math" panose="02040503050406030204" pitchFamily="18" charset="0"/>
                </a:endParaRPr>
              </a:p>
              <a:p>
                <a:pPr algn="ctr"/>
                <a:endParaRPr lang="en-US" sz="5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6780" y="4732578"/>
                <a:ext cx="25298400" cy="27769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xmlns="" id="{E046E8AE-17F0-4C93-9DE1-10903BBEE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890" y="12115800"/>
                <a:ext cx="22105620" cy="1336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altLang="en-US" sz="5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altLang="en-US" sz="5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5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hệ</a:t>
                </a:r>
                <a:r>
                  <a:rPr lang="en-US" altLang="en-US" sz="5400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pt</a:t>
                </a:r>
                <a:r>
                  <a:rPr lang="en-US" altLang="en-US" sz="5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5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5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5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5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4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5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sz="5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5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5400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5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  <m:r>
                              <a:rPr lang="en-GB" sz="5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GB" sz="5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den>
                        </m:f>
                      </m:e>
                    </m:d>
                  </m:oMath>
                </a14:m>
                <a:endParaRPr lang="en-US" altLang="en-US" sz="5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3">
                <a:extLst>
                  <a:ext uri="{FF2B5EF4-FFF2-40B4-BE49-F238E27FC236}">
                    <a16:creationId xmlns:a16="http://schemas.microsoft.com/office/drawing/2014/main" id="{E046E8AE-17F0-4C93-9DE1-10903BBEE0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5890" y="12115800"/>
                <a:ext cx="22105620" cy="1336007"/>
              </a:xfrm>
              <a:prstGeom prst="rect">
                <a:avLst/>
              </a:prstGeom>
              <a:blipFill>
                <a:blip r:embed="rId8"/>
                <a:stretch>
                  <a:fillRect l="-772" b="-105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3">
                <a:extLst>
                  <a:ext uri="{FF2B5EF4-FFF2-40B4-BE49-F238E27FC236}">
                    <a16:creationId xmlns:a16="http://schemas.microsoft.com/office/drawing/2014/main" xmlns="" id="{0C2452BE-33A0-4A63-9B26-2FC5DD478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8609322"/>
                <a:ext cx="15849600" cy="2733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5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altLang="en-US" sz="5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(2): (2)</a:t>
                </a:r>
                <a:r>
                  <a:rPr lang="en-US" sz="5400" dirty="0"/>
                  <a:t> </a:t>
                </a:r>
                <a14:m>
                  <m:oMath xmlns:m="http://schemas.openxmlformats.org/officeDocument/2006/math">
                    <m:r>
                      <a:rPr lang="en-US" sz="5400" dirty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5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5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5400" i="1">
                                      <a:latin typeface="Cambria Math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5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−15</m:t>
                                  </m:r>
                                </m:num>
                                <m:den>
                                  <m:r>
                                    <a:rPr lang="en-GB" sz="5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mr>
                        </m:m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𝑡h𝑎𝑦</m:t>
                        </m:r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à</m:t>
                        </m:r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GB" sz="5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5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GB" sz="5400" b="0" i="0" smtClean="0">
                            <a:latin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5400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5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5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GB" sz="5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5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5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sz="5400" i="1">
                                          <a:latin typeface="Cambria Math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5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GB" sz="5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en-US" altLang="en-US" sz="54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3">
                <a:extLst>
                  <a:ext uri="{FF2B5EF4-FFF2-40B4-BE49-F238E27FC236}">
                    <a16:creationId xmlns:a16="http://schemas.microsoft.com/office/drawing/2014/main" id="{0C2452BE-33A0-4A63-9B26-2FC5DD4789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8609322"/>
                <a:ext cx="15849600" cy="2733505"/>
              </a:xfrm>
              <a:prstGeom prst="rect">
                <a:avLst/>
              </a:prstGeom>
              <a:blipFill>
                <a:blip r:embed="rId9"/>
                <a:stretch>
                  <a:fillRect l="-9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437F4764-8585-4E4B-BC69-760AFF5913B2}"/>
                  </a:ext>
                </a:extLst>
              </p:cNvPr>
              <p:cNvSpPr/>
              <p:nvPr/>
            </p:nvSpPr>
            <p:spPr>
              <a:xfrm>
                <a:off x="762000" y="6659813"/>
                <a:ext cx="22538055" cy="1945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400" dirty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5400" i="1">
                                  <a:latin typeface="Cambria Math" panose="02040503050406030204" pitchFamily="18" charset="0"/>
                                </a:rPr>
                                <m:t>3+2</m:t>
                              </m:r>
                              <m:r>
                                <a:rPr lang="en-GB" sz="5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5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5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5400" i="1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  <m:r>
                                <a:rPr lang="en-GB" sz="5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54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lang="en-US" sz="5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5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5400" i="1">
                                      <a:latin typeface="Cambria Math" panose="02040503050406030204" pitchFamily="18" charset="0"/>
                                    </a:rPr>
                                    <m:t>+6</m:t>
                                  </m:r>
                                  <m:r>
                                    <a:rPr lang="en-GB" sz="5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GB" sz="5400" i="1">
                                      <a:latin typeface="Cambria Math" panose="02040503050406030204" pitchFamily="18" charset="0"/>
                                    </a:rPr>
                                    <m:t>+4</m:t>
                                  </m:r>
                                  <m:sSup>
                                    <m:sSupPr>
                                      <m:ctrlPr>
                                        <a:rPr lang="en-US" sz="54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5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54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GB" sz="5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5400">
                                  <a:latin typeface="Cambria Math" panose="02040503050406030204" pitchFamily="18" charset="0"/>
                                </a:rPr>
                                <m:t>3−3</m:t>
                              </m:r>
                              <m:r>
                                <m:rPr>
                                  <m:sty m:val="p"/>
                                </m:rPr>
                                <a:rPr lang="en-GB" sz="540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5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5400" dirty="0"/>
                  <a:t>  </a:t>
                </a:r>
                <a14:m>
                  <m:oMath xmlns:m="http://schemas.openxmlformats.org/officeDocument/2006/math">
                    <m:r>
                      <a:rPr lang="en-US" sz="5400" dirty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5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5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5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5400" i="1">
                                  <a:latin typeface="Cambria Math" panose="02040503050406030204" pitchFamily="18" charset="0"/>
                                </a:rPr>
                                <m:t>3+2</m:t>
                              </m:r>
                              <m:r>
                                <a:rPr lang="en-GB" sz="5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5400" i="1">
                                  <a:latin typeface="Cambria Math" panose="02040503050406030204" pitchFamily="18" charset="0"/>
                                </a:rPr>
                                <m:t> (1)</m:t>
                              </m:r>
                            </m:e>
                          </m:mr>
                          <m:mr>
                            <m:e>
                              <m:r>
                                <a:rPr lang="en-GB" sz="54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US" sz="5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5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5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5400" i="1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  <m:r>
                                <a:rPr lang="en-GB" sz="5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5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5400" i="1">
                                  <a:latin typeface="Cambria Math" panose="02040503050406030204" pitchFamily="18" charset="0"/>
                                </a:rPr>
                                <m:t>0 (2)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5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37F4764-8585-4E4B-BC69-760AFF5913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659813"/>
                <a:ext cx="22538055" cy="19459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89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6" grpId="0"/>
      <p:bldP spid="11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04557119-89B4-4720-BD97-FFC9FE309F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910071"/>
              </p:ext>
            </p:extLst>
          </p:nvPr>
        </p:nvGraphicFramePr>
        <p:xfrm>
          <a:off x="2362200" y="2734733"/>
          <a:ext cx="23241000" cy="8246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D0830B8-D02F-4BD3-9B18-8D8EADAA8B97}"/>
              </a:ext>
            </a:extLst>
          </p:cNvPr>
          <p:cNvSpPr/>
          <p:nvPr/>
        </p:nvSpPr>
        <p:spPr>
          <a:xfrm>
            <a:off x="1752600" y="3695699"/>
            <a:ext cx="2743200" cy="632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bg1"/>
                </a:solidFill>
              </a:rPr>
              <a:t>Nội</a:t>
            </a:r>
            <a:r>
              <a:rPr lang="en-US" sz="8000" b="1" dirty="0">
                <a:solidFill>
                  <a:schemeClr val="bg1"/>
                </a:solidFill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394508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40129B-372A-47E3-B74A-D64F8B3B5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17" y="1565403"/>
            <a:ext cx="21945600" cy="2286000"/>
          </a:xfrm>
        </p:spPr>
        <p:txBody>
          <a:bodyPr>
            <a:noAutofit/>
          </a:bodyPr>
          <a:lstStyle/>
          <a:p>
            <a:pPr algn="l"/>
            <a:r>
              <a:rPr lang="en-US" sz="8800" dirty="0">
                <a:solidFill>
                  <a:srgbClr val="FF0000"/>
                </a:solidFill>
              </a:rPr>
              <a:t>I. </a:t>
            </a:r>
            <a:r>
              <a:rPr lang="en-US" sz="8800" dirty="0" err="1">
                <a:solidFill>
                  <a:srgbClr val="FF0000"/>
                </a:solidFill>
              </a:rPr>
              <a:t>Phương</a:t>
            </a:r>
            <a:r>
              <a:rPr lang="en-US" sz="8800" dirty="0">
                <a:solidFill>
                  <a:srgbClr val="FF0000"/>
                </a:solidFill>
              </a:rPr>
              <a:t> </a:t>
            </a:r>
            <a:r>
              <a:rPr lang="en-US" sz="8800" dirty="0" err="1">
                <a:solidFill>
                  <a:srgbClr val="FF0000"/>
                </a:solidFill>
              </a:rPr>
              <a:t>trình</a:t>
            </a:r>
            <a:r>
              <a:rPr lang="en-US" sz="8800" dirty="0">
                <a:solidFill>
                  <a:srgbClr val="FF0000"/>
                </a:solidFill>
              </a:rPr>
              <a:t> </a:t>
            </a:r>
            <a:r>
              <a:rPr lang="en-US" sz="8800" dirty="0" err="1">
                <a:solidFill>
                  <a:srgbClr val="FF0000"/>
                </a:solidFill>
              </a:rPr>
              <a:t>chứa</a:t>
            </a:r>
            <a:r>
              <a:rPr lang="en-US" sz="8800" dirty="0">
                <a:solidFill>
                  <a:srgbClr val="FF0000"/>
                </a:solidFill>
              </a:rPr>
              <a:t> </a:t>
            </a:r>
            <a:r>
              <a:rPr lang="en-US" sz="8800" dirty="0" err="1">
                <a:solidFill>
                  <a:srgbClr val="FF0000"/>
                </a:solidFill>
              </a:rPr>
              <a:t>dấu</a:t>
            </a:r>
            <a:r>
              <a:rPr lang="en-US" sz="8800" dirty="0">
                <a:solidFill>
                  <a:srgbClr val="FF0000"/>
                </a:solidFill>
              </a:rPr>
              <a:t> </a:t>
            </a:r>
            <a:r>
              <a:rPr lang="en-US" sz="8800" dirty="0" err="1">
                <a:solidFill>
                  <a:srgbClr val="FF0000"/>
                </a:solidFill>
              </a:rPr>
              <a:t>giá</a:t>
            </a:r>
            <a:r>
              <a:rPr lang="en-US" sz="8800" dirty="0">
                <a:solidFill>
                  <a:srgbClr val="FF0000"/>
                </a:solidFill>
              </a:rPr>
              <a:t> </a:t>
            </a:r>
            <a:r>
              <a:rPr lang="en-US" sz="8800" dirty="0" err="1">
                <a:solidFill>
                  <a:srgbClr val="FF0000"/>
                </a:solidFill>
              </a:rPr>
              <a:t>trị</a:t>
            </a:r>
            <a:r>
              <a:rPr lang="en-US" sz="8800" dirty="0">
                <a:solidFill>
                  <a:srgbClr val="FF0000"/>
                </a:solidFill>
              </a:rPr>
              <a:t> </a:t>
            </a:r>
            <a:r>
              <a:rPr lang="en-US" sz="8800" dirty="0" err="1">
                <a:solidFill>
                  <a:srgbClr val="FF0000"/>
                </a:solidFill>
              </a:rPr>
              <a:t>tuyệt</a:t>
            </a:r>
            <a:r>
              <a:rPr lang="en-US" sz="8800" dirty="0">
                <a:solidFill>
                  <a:srgbClr val="FF0000"/>
                </a:solidFill>
              </a:rPr>
              <a:t> </a:t>
            </a:r>
            <a:r>
              <a:rPr lang="en-US" sz="8800" dirty="0" err="1">
                <a:solidFill>
                  <a:srgbClr val="FF0000"/>
                </a:solidFill>
              </a:rPr>
              <a:t>đối</a:t>
            </a:r>
            <a:r>
              <a:rPr lang="en-US" sz="88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6C2AE85-F168-4CF3-BEF4-C5D40569560B}"/>
              </a:ext>
            </a:extLst>
          </p:cNvPr>
          <p:cNvSpPr/>
          <p:nvPr/>
        </p:nvSpPr>
        <p:spPr>
          <a:xfrm>
            <a:off x="1992080" y="4286864"/>
            <a:ext cx="9782324" cy="83377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 dirty="0">
              <a:solidFill>
                <a:srgbClr val="FF0000"/>
              </a:solidFill>
              <a:highlight>
                <a:srgbClr val="800000"/>
              </a:highligh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25B74CB-700F-4143-98A2-BEE1973B94E0}"/>
              </a:ext>
            </a:extLst>
          </p:cNvPr>
          <p:cNvSpPr/>
          <p:nvPr/>
        </p:nvSpPr>
        <p:spPr>
          <a:xfrm>
            <a:off x="12736657" y="4321769"/>
            <a:ext cx="9782324" cy="8337754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3F064DE-F3B7-400A-ABAD-AFC54585E492}"/>
                  </a:ext>
                </a:extLst>
              </p:cNvPr>
              <p:cNvSpPr txBox="1"/>
              <p:nvPr/>
            </p:nvSpPr>
            <p:spPr>
              <a:xfrm>
                <a:off x="787242" y="6283842"/>
                <a:ext cx="12192000" cy="5881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3800"/>
                <a:endParaRPr lang="en-US" sz="8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73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8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8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8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8000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8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8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8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en-US" sz="8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8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8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)=</m:t>
                                      </m:r>
                                      <m:r>
                                        <a:rPr lang="en-US" sz="8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sz="8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8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lang="en-US" sz="8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US" sz="8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8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sz="8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GB" sz="8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8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sz="8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8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6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F064DE-F3B7-400A-ABAD-AFC54585E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42" y="6283842"/>
                <a:ext cx="12192000" cy="58819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E6117B84-7325-444C-A6B3-0ACCDF74989D}"/>
                  </a:ext>
                </a:extLst>
              </p:cNvPr>
              <p:cNvSpPr txBox="1"/>
              <p:nvPr/>
            </p:nvSpPr>
            <p:spPr>
              <a:xfrm>
                <a:off x="2443431" y="4611496"/>
                <a:ext cx="9394886" cy="32932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dirty="0" err="1"/>
                  <a:t>Dạng</a:t>
                </a:r>
                <a:r>
                  <a:rPr lang="en-US" sz="4800" dirty="0"/>
                  <a:t> 1: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8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8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8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8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8000" dirty="0"/>
              </a:p>
              <a:p>
                <a:endParaRPr lang="en-US" sz="8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117B84-7325-444C-A6B3-0ACCDF749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431" y="4611496"/>
                <a:ext cx="9394886" cy="3293209"/>
              </a:xfrm>
              <a:prstGeom prst="rect">
                <a:avLst/>
              </a:prstGeom>
              <a:blipFill>
                <a:blip r:embed="rId3"/>
                <a:stretch>
                  <a:fillRect l="-2985" t="-4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3639E239-02DE-4141-89D2-8272E32F97DC}"/>
                  </a:ext>
                </a:extLst>
              </p:cNvPr>
              <p:cNvSpPr txBox="1"/>
              <p:nvPr/>
            </p:nvSpPr>
            <p:spPr>
              <a:xfrm>
                <a:off x="12774757" y="4792851"/>
                <a:ext cx="9165814" cy="61716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3800"/>
                <a:r>
                  <a:rPr lang="en-US" sz="4800" dirty="0"/>
                  <a:t>Dạng 2: </a:t>
                </a:r>
              </a:p>
              <a:p>
                <a:pPr marL="73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8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8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8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80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8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8000" i="1" dirty="0">
                  <a:latin typeface="Cambria Math" panose="02040503050406030204" pitchFamily="18" charset="0"/>
                </a:endParaRPr>
              </a:p>
              <a:p>
                <a:pPr marL="73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8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8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)=</m:t>
                              </m:r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8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8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8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8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8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8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639E239-02DE-4141-89D2-8272E32F97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4757" y="4792851"/>
                <a:ext cx="9165814" cy="6171626"/>
              </a:xfrm>
              <a:prstGeom prst="rect">
                <a:avLst/>
              </a:prstGeom>
              <a:blipFill>
                <a:blip r:embed="rId4"/>
                <a:stretch>
                  <a:fillRect l="-2262" t="-2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51116E-AFFA-45A5-9EE1-588EFB3834EA}"/>
              </a:ext>
            </a:extLst>
          </p:cNvPr>
          <p:cNvSpPr txBox="1"/>
          <p:nvPr/>
        </p:nvSpPr>
        <p:spPr>
          <a:xfrm>
            <a:off x="2640075" y="3103608"/>
            <a:ext cx="1302965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600"/>
              <a:t>Ta có các công thức như sau:</a:t>
            </a:r>
          </a:p>
        </p:txBody>
      </p:sp>
    </p:spTree>
    <p:extLst>
      <p:ext uri="{BB962C8B-B14F-4D97-AF65-F5344CB8AC3E}">
        <p14:creationId xmlns:p14="http://schemas.microsoft.com/office/powerpoint/2010/main" val="2236362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D4093F-2BB5-46F2-B998-73C8A3B9EE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7000" b="1" u="sng" dirty="0" err="1">
                <a:solidFill>
                  <a:srgbClr val="FF0000"/>
                </a:solidFill>
              </a:rPr>
              <a:t>Giải</a:t>
            </a:r>
            <a:endParaRPr lang="en-US" sz="7000" b="1" u="sng" dirty="0">
              <a:solidFill>
                <a:srgbClr val="FF000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EB0F1608-D253-4158-9F44-CD834A000D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53721" y="1463674"/>
            <a:ext cx="1371279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0" b="1" dirty="0" err="1"/>
              <a:t>Bài</a:t>
            </a:r>
            <a:r>
              <a:rPr lang="en-US" sz="7000" b="1" dirty="0"/>
              <a:t> </a:t>
            </a:r>
            <a:r>
              <a:rPr lang="en-US" sz="7000" b="1" dirty="0" err="1"/>
              <a:t>tập</a:t>
            </a:r>
            <a:r>
              <a:rPr lang="en-US" sz="7000" b="1" dirty="0"/>
              <a:t> 1. </a:t>
            </a:r>
            <a:r>
              <a:rPr lang="en-US" sz="7000" b="1" dirty="0" err="1"/>
              <a:t>Giải</a:t>
            </a:r>
            <a:r>
              <a:rPr lang="en-US" sz="7000" b="1" dirty="0"/>
              <a:t> </a:t>
            </a:r>
            <a:r>
              <a:rPr lang="en-US" sz="7000" b="1" dirty="0" err="1"/>
              <a:t>các</a:t>
            </a:r>
            <a:r>
              <a:rPr lang="en-US" sz="7000" b="1" dirty="0"/>
              <a:t> </a:t>
            </a:r>
            <a:r>
              <a:rPr lang="en-US" sz="7000" b="1" dirty="0" err="1"/>
              <a:t>phương</a:t>
            </a:r>
            <a:r>
              <a:rPr lang="en-US" sz="7000" b="1" dirty="0"/>
              <a:t> </a:t>
            </a:r>
            <a:r>
              <a:rPr lang="en-US" sz="7000" b="1" dirty="0" err="1"/>
              <a:t>trình</a:t>
            </a:r>
            <a:r>
              <a:rPr lang="en-US" sz="7000" b="1" dirty="0"/>
              <a:t> </a:t>
            </a:r>
            <a:r>
              <a:rPr lang="en-US" sz="7000" b="1" dirty="0" err="1"/>
              <a:t>sau</a:t>
            </a:r>
            <a:r>
              <a:rPr lang="en-US" sz="70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DEBDB7C8-C0DA-43CE-8B65-C7D77522A32B}"/>
                  </a:ext>
                </a:extLst>
              </p:cNvPr>
              <p:cNvSpPr txBox="1"/>
              <p:nvPr/>
            </p:nvSpPr>
            <p:spPr>
              <a:xfrm>
                <a:off x="-449580" y="2826717"/>
                <a:ext cx="10431780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7000" b="0" i="1" smtClean="0">
                          <a:latin typeface="Cambria Math" panose="02040503050406030204" pitchFamily="18" charset="0"/>
                        </a:rPr>
                        <m:t>) 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7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7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7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en-US" sz="7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7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70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7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BDB7C8-C0DA-43CE-8B65-C7D77522A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49580" y="2826717"/>
                <a:ext cx="10431780" cy="11695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E7018E3C-D861-4BC7-A682-BD10AB3A7D47}"/>
                  </a:ext>
                </a:extLst>
              </p:cNvPr>
              <p:cNvSpPr txBox="1"/>
              <p:nvPr/>
            </p:nvSpPr>
            <p:spPr>
              <a:xfrm>
                <a:off x="1371600" y="5720735"/>
                <a:ext cx="12075401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7000" b="0" i="1" smtClean="0"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begChr m:val="|"/>
                        <m:endChr m:val="|"/>
                        <m:ctrlPr>
                          <a:rPr lang="en-US" sz="7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7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7000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sz="7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7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70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US" sz="7000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7018E3C-D861-4BC7-A682-BD10AB3A7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720735"/>
                <a:ext cx="12075401" cy="11695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08394F98-C749-4AE3-A813-A496D92258DF}"/>
                  </a:ext>
                </a:extLst>
              </p:cNvPr>
              <p:cNvSpPr txBox="1"/>
              <p:nvPr/>
            </p:nvSpPr>
            <p:spPr>
              <a:xfrm>
                <a:off x="824972" y="7454406"/>
                <a:ext cx="7947122" cy="3531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7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70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−4≥0</m:t>
                              </m:r>
                            </m:e>
                            <m:e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7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7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700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7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7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+2=2</m:t>
                                      </m:r>
                                      <m:r>
                                        <a:rPr lang="en-US" sz="7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7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−4</m:t>
                                      </m:r>
                                    </m:num>
                                    <m:den>
                                      <m:r>
                                        <a:rPr lang="en-US" sz="7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7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+2=−2</m:t>
                                      </m:r>
                                      <m:r>
                                        <a:rPr lang="en-GB" sz="7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sz="7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+4</m:t>
                                      </m:r>
                                    </m:den>
                                  </m:f>
                                </m:e>
                              </m:d>
                            </m:e>
                          </m:eqArr>
                          <m:r>
                            <a:rPr lang="en-US" sz="7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7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394F98-C749-4AE3-A813-A496D9225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72" y="7454406"/>
                <a:ext cx="7947122" cy="3531416"/>
              </a:xfrm>
              <a:prstGeom prst="rect">
                <a:avLst/>
              </a:prstGeom>
              <a:blipFill>
                <a:blip r:embed="rId4"/>
                <a:stretch>
                  <a:fillRect r="-12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4B46ECE-04A6-4F38-BE45-597430A04B39}"/>
                  </a:ext>
                </a:extLst>
              </p:cNvPr>
              <p:cNvSpPr txBox="1"/>
              <p:nvPr/>
            </p:nvSpPr>
            <p:spPr>
              <a:xfrm>
                <a:off x="10896600" y="4787344"/>
                <a:ext cx="9144000" cy="6637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7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7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7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eqArr>
                            <m:eqArrPr>
                              <m:ctrlPr>
                                <a:rPr lang="en-US" sz="70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7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7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7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≥2</m:t>
                                    </m:r>
                                  </m:e>
                                  <m:e>
                                    <m:r>
                                      <a:rPr lang="en-US" sz="7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7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7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700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7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7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=6 (</m:t>
                                        </m:r>
                                        <m:r>
                                          <a:rPr lang="en-GB" sz="7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sz="7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e>
                                        <m:r>
                                          <a:rPr lang="en-US" sz="7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7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7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f>
                                          <m:fPr>
                                            <m:ctrlPr>
                                              <a:rPr lang="en-US" sz="7000" i="1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7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GB" sz="7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  <m:r>
                                          <a:rPr lang="en-US" sz="7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GB" sz="7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𝑙</m:t>
                                        </m:r>
                                        <m:r>
                                          <a:rPr lang="en-GB" sz="7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e>
                                        <m:r>
                                          <a:rPr lang="en-US" sz="7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  <m:r>
                            <a:rPr lang="en-US" sz="7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7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B46ECE-04A6-4F38-BE45-597430A04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6600" y="4787344"/>
                <a:ext cx="9144000" cy="66375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xmlns="" id="{70719826-43AB-4C40-8FD5-4A90A4745E1C}"/>
                  </a:ext>
                </a:extLst>
              </p:cNvPr>
              <p:cNvSpPr txBox="1">
                <a:spLocks noGrp="1"/>
              </p:cNvSpPr>
              <p:nvPr>
                <p:ph sz="quarter" idx="4"/>
              </p:nvPr>
            </p:nvSpPr>
            <p:spPr>
              <a:xfrm>
                <a:off x="6248400" y="11864038"/>
                <a:ext cx="10777537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7000" dirty="0"/>
                  <a:t> </a:t>
                </a:r>
                <a:r>
                  <a:rPr lang="en-US" sz="7000" dirty="0" err="1"/>
                  <a:t>Vậy</a:t>
                </a:r>
                <a:r>
                  <a:rPr lang="en-US" sz="7000" dirty="0"/>
                  <a:t> </a:t>
                </a:r>
                <a14:m>
                  <m:oMath xmlns:m="http://schemas.openxmlformats.org/officeDocument/2006/math">
                    <m:r>
                      <a:rPr lang="en-US" sz="7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7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7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7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7000" dirty="0"/>
                  <a:t>.</a:t>
                </a:r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0719826-43AB-4C40-8FD5-4A90A4745E1C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248400" y="11864038"/>
                <a:ext cx="10777537" cy="1169551"/>
              </a:xfrm>
              <a:prstGeom prst="rect">
                <a:avLst/>
              </a:prstGeom>
              <a:blipFill>
                <a:blip r:embed="rId6"/>
                <a:stretch>
                  <a:fillRect l="-2262" t="-19271" b="-4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xmlns="" id="{F7E53551-3417-4F6C-9F4B-7908F82287A8}"/>
                  </a:ext>
                </a:extLst>
              </p:cNvPr>
              <p:cNvSpPr/>
              <p:nvPr/>
            </p:nvSpPr>
            <p:spPr>
              <a:xfrm>
                <a:off x="17458800" y="8686800"/>
                <a:ext cx="4706306" cy="1092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5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GB" sz="6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GB" sz="65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65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7E53551-3417-4F6C-9F4B-7908F82287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8800" y="8686800"/>
                <a:ext cx="4706306" cy="10926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72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1F5C44-5C58-434E-9A6D-5DCC3E236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4A256A-DF78-4621-B938-45E9C3A409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id="{959CE664-91F1-4064-AE21-6A17F417D76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1931" y="3068200"/>
                <a:ext cx="10773835" cy="79025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sz="7000" b="1" u="sng" dirty="0" err="1">
                    <a:solidFill>
                      <a:srgbClr val="FF0000"/>
                    </a:solidFill>
                  </a:rPr>
                  <a:t>Giải</a:t>
                </a:r>
                <a:endParaRPr lang="en-GB" sz="7000" b="1" u="sng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7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7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7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7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7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70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7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7000" i="1"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  <m:r>
                        <a:rPr lang="en-US" sz="7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7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7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7000" i="1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en-US" sz="7000" b="1" u="sng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59CE664-91F1-4064-AE21-6A17F417D7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1931" y="3068200"/>
                <a:ext cx="10773835" cy="7902576"/>
              </a:xfrm>
              <a:blipFill>
                <a:blip r:embed="rId2"/>
                <a:stretch>
                  <a:fillRect l="-4131" t="-2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4190D9C-2DF3-4D59-9050-BC77E9548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z="7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2961F3F-490A-4C52-A648-7452DD9D07CB}"/>
                  </a:ext>
                </a:extLst>
              </p:cNvPr>
              <p:cNvSpPr txBox="1"/>
              <p:nvPr/>
            </p:nvSpPr>
            <p:spPr>
              <a:xfrm>
                <a:off x="304800" y="2081223"/>
                <a:ext cx="12877800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7000" b="0" dirty="0"/>
                  <a:t>b</a:t>
                </a:r>
                <a14:m>
                  <m:oMath xmlns:m="http://schemas.openxmlformats.org/officeDocument/2006/math">
                    <m:r>
                      <a:rPr lang="en-US" sz="7000" b="0" i="1" smtClean="0">
                        <a:latin typeface="Cambria Math" panose="02040503050406030204" pitchFamily="18" charset="0"/>
                      </a:rPr>
                      <m:t>)   </m:t>
                    </m:r>
                    <m:d>
                      <m:dPr>
                        <m:begChr m:val="|"/>
                        <m:endChr m:val="|"/>
                        <m:ctrlPr>
                          <a:rPr lang="en-US" sz="7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7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7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7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7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7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7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70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 lang="en-US" sz="7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7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7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70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</m:oMath>
                </a14:m>
                <a:endParaRPr lang="en-US" sz="7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961F3F-490A-4C52-A648-7452DD9D0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081223"/>
                <a:ext cx="12877800" cy="1169551"/>
              </a:xfrm>
              <a:prstGeom prst="rect">
                <a:avLst/>
              </a:prstGeom>
              <a:blipFill>
                <a:blip r:embed="rId3"/>
                <a:stretch>
                  <a:fillRect l="-3455" t="-18229" b="-4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DC458F85-E99F-47A6-AF45-CBEE4389CF29}"/>
                  </a:ext>
                </a:extLst>
              </p:cNvPr>
              <p:cNvSpPr txBox="1"/>
              <p:nvPr/>
            </p:nvSpPr>
            <p:spPr>
              <a:xfrm>
                <a:off x="304800" y="5694896"/>
                <a:ext cx="11396135" cy="2489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7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7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7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7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7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7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7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7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+4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7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7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7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7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7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7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7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+7=−</m:t>
                                </m:r>
                                <m:r>
                                  <a:rPr lang="en-GB" sz="7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7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7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458F85-E99F-47A6-AF45-CBEE4389C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694896"/>
                <a:ext cx="11396135" cy="24895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3E526C73-51F9-43AB-94D3-BAC73ABA9E63}"/>
                  </a:ext>
                </a:extLst>
              </p:cNvPr>
              <p:cNvSpPr txBox="1"/>
              <p:nvPr/>
            </p:nvSpPr>
            <p:spPr>
              <a:xfrm>
                <a:off x="11074717" y="5694896"/>
                <a:ext cx="13495020" cy="2489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7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7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7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7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7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7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7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7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+3</m:t>
                                </m:r>
                                <m:r>
                                  <a:rPr lang="en-US" sz="7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7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7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7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7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7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7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7000" b="0" i="1" smtClean="0">
                                    <a:latin typeface="Cambria Math" panose="02040503050406030204" pitchFamily="18" charset="0"/>
                                  </a:rPr>
                                  <m:t>+11</m:t>
                                </m:r>
                                <m:r>
                                  <a:rPr lang="en-US" sz="7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GB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(</m:t>
                                </m:r>
                                <m:r>
                                  <a:rPr lang="en-GB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GB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ô </m:t>
                                </m:r>
                                <m:r>
                                  <a:rPr lang="en-GB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𝑛𝑔h𝑖</m:t>
                                </m:r>
                                <m:r>
                                  <a:rPr lang="en-GB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ệ</m:t>
                                </m:r>
                                <m:r>
                                  <a:rPr lang="en-GB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7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526C73-51F9-43AB-94D3-BAC73ABA9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717" y="5694896"/>
                <a:ext cx="13495020" cy="24895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AE5793B8-6903-4A86-9FCC-B63B4D31F731}"/>
                  </a:ext>
                </a:extLst>
              </p:cNvPr>
              <p:cNvSpPr txBox="1"/>
              <p:nvPr/>
            </p:nvSpPr>
            <p:spPr>
              <a:xfrm>
                <a:off x="11267228" y="8646235"/>
                <a:ext cx="5769079" cy="35160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7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70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70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7000" i="1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7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7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GB" sz="7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sz="7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GB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7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7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5793B8-6903-4A86-9FCC-B63B4D31F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228" y="8646235"/>
                <a:ext cx="5769079" cy="35160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xmlns="" id="{4B780E60-6805-454F-B507-1EA58A51A03F}"/>
                  </a:ext>
                </a:extLst>
              </p:cNvPr>
              <p:cNvSpPr txBox="1">
                <a:spLocks noGrp="1"/>
              </p:cNvSpPr>
              <p:nvPr>
                <p:ph sz="quarter" idx="4"/>
              </p:nvPr>
            </p:nvSpPr>
            <p:spPr>
              <a:xfrm>
                <a:off x="8001000" y="11876464"/>
                <a:ext cx="10777537" cy="1538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7000" dirty="0"/>
                  <a:t>Vậy </a:t>
                </a:r>
                <a14:m>
                  <m:oMath xmlns:m="http://schemas.openxmlformats.org/officeDocument/2006/math">
                    <m:r>
                      <a:rPr lang="en-US" sz="7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7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7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7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7000" b="0" i="1" smtClean="0">
                            <a:latin typeface="Cambria Math" panose="02040503050406030204" pitchFamily="18" charset="0"/>
                          </a:rPr>
                          <m:t>;3</m:t>
                        </m:r>
                      </m:e>
                    </m:d>
                  </m:oMath>
                </a14:m>
                <a:r>
                  <a:rPr lang="en-US" sz="7000" dirty="0"/>
                  <a:t>.</a:t>
                </a:r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4B780E60-6805-454F-B507-1EA58A51A03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8001000" y="11876464"/>
                <a:ext cx="10777537" cy="1538434"/>
              </a:xfrm>
              <a:prstGeom prst="rect">
                <a:avLst/>
              </a:prstGeom>
              <a:blipFill>
                <a:blip r:embed="rId7"/>
                <a:stretch>
                  <a:fillRect l="-4131" b="-30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00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AC3854-D73F-4382-B6B0-755DB7A1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97D6B4-0DE4-4357-B2B8-FCC1E0CAA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2400" y="2347180"/>
            <a:ext cx="10773835" cy="1279524"/>
          </a:xfrm>
        </p:spPr>
        <p:txBody>
          <a:bodyPr/>
          <a:lstStyle/>
          <a:p>
            <a:r>
              <a:rPr lang="en-GB" sz="7000" u="sng" dirty="0" err="1">
                <a:solidFill>
                  <a:srgbClr val="FF0000"/>
                </a:solidFill>
              </a:rPr>
              <a:t>Giải</a:t>
            </a:r>
            <a:endParaRPr lang="en-US" sz="7000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463CB911-76E9-421F-BC40-A16EFE37B86B}"/>
                  </a:ext>
                </a:extLst>
              </p:cNvPr>
              <p:cNvSpPr txBox="1"/>
              <p:nvPr/>
            </p:nvSpPr>
            <p:spPr>
              <a:xfrm>
                <a:off x="449667" y="1429680"/>
                <a:ext cx="10253135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7000" b="0" dirty="0"/>
                  <a:t>c</a:t>
                </a:r>
                <a14:m>
                  <m:oMath xmlns:m="http://schemas.openxmlformats.org/officeDocument/2006/math">
                    <m:r>
                      <a:rPr lang="en-US" sz="7000" b="0" i="1" smtClean="0">
                        <a:latin typeface="Cambria Math" panose="02040503050406030204" pitchFamily="18" charset="0"/>
                      </a:rPr>
                      <m:t>)   </m:t>
                    </m:r>
                    <m:d>
                      <m:dPr>
                        <m:begChr m:val="|"/>
                        <m:endChr m:val="|"/>
                        <m:ctrlPr>
                          <a:rPr lang="en-US" sz="7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7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7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7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7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70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7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7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63CB911-76E9-421F-BC40-A16EFE37B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67" y="1429680"/>
                <a:ext cx="10253135" cy="1169551"/>
              </a:xfrm>
              <a:prstGeom prst="rect">
                <a:avLst/>
              </a:prstGeom>
              <a:blipFill>
                <a:blip r:embed="rId2"/>
                <a:stretch>
                  <a:fillRect l="-4340" t="-18848" b="-41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577A0DE2-3716-4919-9737-416F464984AF}"/>
                  </a:ext>
                </a:extLst>
              </p:cNvPr>
              <p:cNvSpPr txBox="1"/>
              <p:nvPr/>
            </p:nvSpPr>
            <p:spPr>
              <a:xfrm>
                <a:off x="-1393693" y="3964037"/>
                <a:ext cx="9567335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7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7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7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7000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7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7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77A0DE2-3716-4919-9737-416F46498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93693" y="3964037"/>
                <a:ext cx="9567335" cy="11695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2E5F4B1-9670-49F9-A7F5-22567849C98A}"/>
                  </a:ext>
                </a:extLst>
              </p:cNvPr>
              <p:cNvSpPr txBox="1"/>
              <p:nvPr/>
            </p:nvSpPr>
            <p:spPr>
              <a:xfrm>
                <a:off x="6189966" y="2037315"/>
                <a:ext cx="11573871" cy="4948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7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7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700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7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  <m:f>
                                    <m:fPr>
                                      <m:type m:val="noBar"/>
                                      <m:ctrlPr>
                                        <a:rPr lang="en-US" sz="700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70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7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7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7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7000" b="0" i="1" smtClean="0">
                                          <a:latin typeface="Cambria Math" panose="02040503050406030204" pitchFamily="18" charset="0"/>
                                        </a:rPr>
                                        <m:t>1=</m:t>
                                      </m:r>
                                      <m:r>
                                        <a:rPr lang="en-US" sz="7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7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7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 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sz="70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7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70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7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7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7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7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sz="7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GB" sz="7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</m:eqArr>
                          <m:r>
                            <a:rPr lang="en-US" sz="7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7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E5F4B1-9670-49F9-A7F5-22567849C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9966" y="2037315"/>
                <a:ext cx="11573871" cy="4948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B43D6D1-58D4-4D42-87CC-22829E9FF151}"/>
                  </a:ext>
                </a:extLst>
              </p:cNvPr>
              <p:cNvSpPr txBox="1"/>
              <p:nvPr/>
            </p:nvSpPr>
            <p:spPr>
              <a:xfrm>
                <a:off x="14334731" y="2037315"/>
                <a:ext cx="11573870" cy="44339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7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7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7000" b="0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7000" b="0" i="1" smtClean="0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en-US" sz="7000" i="1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7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7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7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7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7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  <m:r>
                                          <a:rPr lang="en-US" sz="7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=0</m:t>
                                        </m:r>
                                      </m:e>
                                    </m:m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en-US" sz="7000" b="0" i="1" smtClean="0">
                                                <a:latin typeface="Cambria Math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7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sz="7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7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7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7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=0      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eqArr>
                          <m:r>
                            <a:rPr lang="en-US" sz="7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7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43D6D1-58D4-4D42-87CC-22829E9FF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4731" y="2037315"/>
                <a:ext cx="11573870" cy="4433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9DD142F7-A6D6-4530-8885-4BF0B9E15827}"/>
                  </a:ext>
                </a:extLst>
              </p:cNvPr>
              <p:cNvSpPr txBox="1"/>
              <p:nvPr/>
            </p:nvSpPr>
            <p:spPr>
              <a:xfrm>
                <a:off x="0" y="6812032"/>
                <a:ext cx="9567335" cy="67996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7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70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7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7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en-US" sz="70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7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 </m:t>
                                  </m:r>
                                  <m:eqArr>
                                    <m:eqArrPr>
                                      <m:ctrlPr>
                                        <a:rPr lang="en-US" sz="7000" i="1">
                                          <a:latin typeface="Cambria Math"/>
                                          <a:ea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7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sz="7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7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=1 (</m:t>
                                            </m:r>
                                            <m:r>
                                              <a:rPr lang="en-GB" sz="7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GB" sz="7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e>
                                            <m:r>
                                              <a:rPr lang="en-US" sz="7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7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7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=−2 (</m:t>
                                            </m:r>
                                            <m:r>
                                              <a:rPr lang="en-GB" sz="7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GB" sz="7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e>
                                            <m:r>
                                              <a:rPr lang="en-US" sz="7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7000" i="1">
                                              <a:latin typeface="Cambria Math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sz="7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7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=1 (</m:t>
                                            </m:r>
                                            <m:r>
                                              <a:rPr lang="en-GB" sz="7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GB" sz="7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e>
                                            <m:r>
                                              <a:rPr lang="en-US" sz="7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7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70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=0 (</m:t>
                                            </m:r>
                                            <m:r>
                                              <a:rPr lang="en-GB" sz="7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  <m:r>
                                              <a:rPr lang="en-GB" sz="7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e>
                                            <m:r>
                                              <a:rPr lang="en-US" sz="7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7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D142F7-A6D6-4530-8885-4BF0B9E15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812032"/>
                <a:ext cx="9567335" cy="67996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A883E698-4B36-4F05-9BC2-61A9A606EB06}"/>
                  </a:ext>
                </a:extLst>
              </p:cNvPr>
              <p:cNvSpPr txBox="1"/>
              <p:nvPr/>
            </p:nvSpPr>
            <p:spPr>
              <a:xfrm>
                <a:off x="14816667" y="9529276"/>
                <a:ext cx="10250696" cy="1538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7000" dirty="0" err="1"/>
                  <a:t>Vậy</a:t>
                </a:r>
                <a:r>
                  <a:rPr lang="en-US" sz="7000" dirty="0"/>
                  <a:t> </a:t>
                </a:r>
                <a14:m>
                  <m:oMath xmlns:m="http://schemas.openxmlformats.org/officeDocument/2006/math">
                    <m:r>
                      <a:rPr lang="en-US" sz="7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7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7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7000" b="0" i="1" smtClean="0">
                            <a:latin typeface="Cambria Math" panose="02040503050406030204" pitchFamily="18" charset="0"/>
                          </a:rPr>
                          <m:t>−2;0;1</m:t>
                        </m:r>
                      </m:e>
                    </m:d>
                  </m:oMath>
                </a14:m>
                <a:r>
                  <a:rPr lang="en-US" sz="70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83E698-4B36-4F05-9BC2-61A9A606E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6667" y="9529276"/>
                <a:ext cx="10250696" cy="1538434"/>
              </a:xfrm>
              <a:prstGeom prst="rect">
                <a:avLst/>
              </a:prstGeom>
              <a:blipFill>
                <a:blip r:embed="rId7"/>
                <a:stretch>
                  <a:fillRect l="-4343" b="-30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2C2FEC31-BA1A-47DA-8802-E614A8BCD0CC}"/>
                  </a:ext>
                </a:extLst>
              </p:cNvPr>
              <p:cNvSpPr txBox="1"/>
              <p:nvPr/>
            </p:nvSpPr>
            <p:spPr>
              <a:xfrm>
                <a:off x="8808021" y="8586614"/>
                <a:ext cx="4589783" cy="3423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70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70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=−2</m:t>
                              </m:r>
                            </m:e>
                            <m:e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7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7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2FEC31-BA1A-47DA-8802-E614A8BCD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021" y="8586614"/>
                <a:ext cx="4589783" cy="34237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57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xmlns="" id="{B03F59EF-393D-471F-B2E6-BC85B5826B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455020"/>
              </p:ext>
            </p:extLst>
          </p:nvPr>
        </p:nvGraphicFramePr>
        <p:xfrm>
          <a:off x="2705100" y="1738313"/>
          <a:ext cx="9039225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0" name="Equation" r:id="rId3" imgW="1993680" imgH="355320" progId="Equation.DSMT4">
                  <p:embed/>
                </p:oleObj>
              </mc:Choice>
              <mc:Fallback>
                <p:oleObj name="Equation" r:id="rId3" imgW="1993680" imgH="355320" progId="Equation.DSMT4">
                  <p:embed/>
                  <p:pic>
                    <p:nvPicPr>
                      <p:cNvPr id="5122" name="Object 2">
                        <a:extLst>
                          <a:ext uri="{FF2B5EF4-FFF2-40B4-BE49-F238E27FC236}">
                            <a16:creationId xmlns:a16="http://schemas.microsoft.com/office/drawing/2014/main" xmlns="" id="{B03F59EF-393D-471F-B2E6-BC85B5826B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1738313"/>
                        <a:ext cx="9039225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Text Box 3">
            <a:extLst>
              <a:ext uri="{FF2B5EF4-FFF2-40B4-BE49-F238E27FC236}">
                <a16:creationId xmlns:a16="http://schemas.microsoft.com/office/drawing/2014/main" xmlns="" id="{5657DD2A-6C60-49C8-AFBB-FF53EB118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938" y="3339069"/>
            <a:ext cx="50292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7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xmlns="" id="{07F529FC-4F6A-4D74-8251-DF32D7304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4800" y="1739077"/>
            <a:ext cx="25908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8600" dirty="0"/>
              <a:t>(1)</a:t>
            </a:r>
            <a:endParaRPr lang="en-US" altLang="en-US" sz="8600" dirty="0"/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xmlns="" id="{7B05FEC5-44AB-4101-B80B-73A64AD47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681" y="5890746"/>
            <a:ext cx="59436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          </a:t>
            </a:r>
          </a:p>
        </p:txBody>
      </p:sp>
      <p:graphicFrame>
        <p:nvGraphicFramePr>
          <p:cNvPr id="5126" name="Object 6">
            <a:extLst>
              <a:ext uri="{FF2B5EF4-FFF2-40B4-BE49-F238E27FC236}">
                <a16:creationId xmlns:a16="http://schemas.microsoft.com/office/drawing/2014/main" xmlns="" id="{03527835-45A4-4140-BE9B-3398564E27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836741"/>
              </p:ext>
            </p:extLst>
          </p:nvPr>
        </p:nvGraphicFramePr>
        <p:xfrm>
          <a:off x="4604251" y="5126188"/>
          <a:ext cx="8427176" cy="3097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1" name="Equation" r:id="rId5" imgW="1244520" imgH="457200" progId="Equation.DSMT4">
                  <p:embed/>
                </p:oleObj>
              </mc:Choice>
              <mc:Fallback>
                <p:oleObj name="Equation" r:id="rId5" imgW="1244520" imgH="457200" progId="Equation.DSMT4">
                  <p:embed/>
                  <p:pic>
                    <p:nvPicPr>
                      <p:cNvPr id="5126" name="Object 6">
                        <a:extLst>
                          <a:ext uri="{FF2B5EF4-FFF2-40B4-BE49-F238E27FC236}">
                            <a16:creationId xmlns:a16="http://schemas.microsoft.com/office/drawing/2014/main" xmlns="" id="{03527835-45A4-4140-BE9B-3398564E27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4251" y="5126188"/>
                        <a:ext cx="8427176" cy="30976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29" name="Group 9">
            <a:extLst>
              <a:ext uri="{FF2B5EF4-FFF2-40B4-BE49-F238E27FC236}">
                <a16:creationId xmlns:a16="http://schemas.microsoft.com/office/drawing/2014/main" xmlns="" id="{D155A80A-2270-4CAF-A3E9-E3CC9638D9D4}"/>
              </a:ext>
            </a:extLst>
          </p:cNvPr>
          <p:cNvGrpSpPr>
            <a:grpSpLocks/>
          </p:cNvGrpSpPr>
          <p:nvPr/>
        </p:nvGrpSpPr>
        <p:grpSpPr bwMode="auto">
          <a:xfrm>
            <a:off x="5871389" y="8885488"/>
            <a:ext cx="20574000" cy="2619375"/>
            <a:chOff x="942" y="2428"/>
            <a:chExt cx="6480" cy="825"/>
          </a:xfrm>
        </p:grpSpPr>
        <p:sp>
          <p:nvSpPr>
            <p:cNvPr id="5127" name="Text Box 7">
              <a:extLst>
                <a:ext uri="{FF2B5EF4-FFF2-40B4-BE49-F238E27FC236}">
                  <a16:creationId xmlns:a16="http://schemas.microsoft.com/office/drawing/2014/main" xmlns="" id="{E85BC971-4004-469F-BA35-1E0F346E0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" y="2604"/>
              <a:ext cx="648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600" dirty="0" err="1"/>
                <a:t>Vậy</a:t>
              </a:r>
              <a:endParaRPr lang="en-US" altLang="en-US" sz="8600" dirty="0"/>
            </a:p>
          </p:txBody>
        </p:sp>
        <p:graphicFrame>
          <p:nvGraphicFramePr>
            <p:cNvPr id="5128" name="Object 8">
              <a:extLst>
                <a:ext uri="{FF2B5EF4-FFF2-40B4-BE49-F238E27FC236}">
                  <a16:creationId xmlns:a16="http://schemas.microsoft.com/office/drawing/2014/main" xmlns="" id="{B5E801B7-9D4F-4294-920C-D5C3BF5406C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702317"/>
                </p:ext>
              </p:extLst>
            </p:nvPr>
          </p:nvGraphicFramePr>
          <p:xfrm>
            <a:off x="1518" y="2428"/>
            <a:ext cx="1704" cy="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92" name="Equation" r:id="rId7" imgW="812520" imgH="393480" progId="Equation.DSMT4">
                    <p:embed/>
                  </p:oleObj>
                </mc:Choice>
                <mc:Fallback>
                  <p:oleObj name="Equation" r:id="rId7" imgW="812520" imgH="393480" progId="Equation.DSMT4">
                    <p:embed/>
                    <p:pic>
                      <p:nvPicPr>
                        <p:cNvPr id="5128" name="Object 8">
                          <a:extLst>
                            <a:ext uri="{FF2B5EF4-FFF2-40B4-BE49-F238E27FC236}">
                              <a16:creationId xmlns:a16="http://schemas.microsoft.com/office/drawing/2014/main" xmlns="" id="{B5E801B7-9D4F-4294-920C-D5C3BF5406C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8" y="2428"/>
                          <a:ext cx="1704" cy="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130" name="Object 10">
            <a:extLst>
              <a:ext uri="{FF2B5EF4-FFF2-40B4-BE49-F238E27FC236}">
                <a16:creationId xmlns:a16="http://schemas.microsoft.com/office/drawing/2014/main" xmlns="" id="{4705180F-5322-43AC-9AC4-9D3DF3F5C2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841220"/>
              </p:ext>
            </p:extLst>
          </p:nvPr>
        </p:nvGraphicFramePr>
        <p:xfrm>
          <a:off x="13325159" y="4249816"/>
          <a:ext cx="5051244" cy="4451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3" name="Equation" r:id="rId9" imgW="749160" imgH="660240" progId="Equation.DSMT4">
                  <p:embed/>
                </p:oleObj>
              </mc:Choice>
              <mc:Fallback>
                <p:oleObj name="Equation" r:id="rId9" imgW="749160" imgH="660240" progId="Equation.DSMT4">
                  <p:embed/>
                  <p:pic>
                    <p:nvPicPr>
                      <p:cNvPr id="5130" name="Object 10">
                        <a:extLst>
                          <a:ext uri="{FF2B5EF4-FFF2-40B4-BE49-F238E27FC236}">
                            <a16:creationId xmlns:a16="http://schemas.microsoft.com/office/drawing/2014/main" xmlns="" id="{4705180F-5322-43AC-9AC4-9D3DF3F5C2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25159" y="4249816"/>
                        <a:ext cx="5051244" cy="4451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>
            <a:extLst>
              <a:ext uri="{FF2B5EF4-FFF2-40B4-BE49-F238E27FC236}">
                <a16:creationId xmlns:a16="http://schemas.microsoft.com/office/drawing/2014/main" xmlns="" id="{F30A9194-0852-4661-AB90-CA08BACAB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128274"/>
            <a:ext cx="50292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600" u="sng" dirty="0" err="1">
                <a:solidFill>
                  <a:srgbClr val="FF0000"/>
                </a:solidFill>
              </a:rPr>
              <a:t>Giải</a:t>
            </a:r>
            <a:endParaRPr lang="en-US" altLang="en-US" sz="8600" u="sng" dirty="0">
              <a:solidFill>
                <a:srgbClr val="FF0000"/>
              </a:solidFill>
            </a:endParaRPr>
          </a:p>
        </p:txBody>
      </p:sp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xmlns="" id="{C2FD904F-713F-4B2D-9BF0-7470037135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74755"/>
              </p:ext>
            </p:extLst>
          </p:nvPr>
        </p:nvGraphicFramePr>
        <p:xfrm>
          <a:off x="2605854" y="1894785"/>
          <a:ext cx="11932356" cy="1235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6" name="Equation" r:id="rId3" imgW="1384200" imgH="253800" progId="Equation.DSMT4">
                  <p:embed/>
                </p:oleObj>
              </mc:Choice>
              <mc:Fallback>
                <p:oleObj name="Equation" r:id="rId3" imgW="1384200" imgH="253800" progId="Equation.DSMT4">
                  <p:embed/>
                  <p:pic>
                    <p:nvPicPr>
                      <p:cNvPr id="6146" name="Object 2">
                        <a:extLst>
                          <a:ext uri="{FF2B5EF4-FFF2-40B4-BE49-F238E27FC236}">
                            <a16:creationId xmlns:a16="http://schemas.microsoft.com/office/drawing/2014/main" xmlns="" id="{C2FD904F-713F-4B2D-9BF0-7470037135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854" y="1894785"/>
                        <a:ext cx="11932356" cy="1235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>
            <a:extLst>
              <a:ext uri="{FF2B5EF4-FFF2-40B4-BE49-F238E27FC236}">
                <a16:creationId xmlns:a16="http://schemas.microsoft.com/office/drawing/2014/main" xmlns="" id="{3121EDC1-993C-434F-B0C4-425AE0D6E3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377607"/>
              </p:ext>
            </p:extLst>
          </p:nvPr>
        </p:nvGraphicFramePr>
        <p:xfrm>
          <a:off x="1524000" y="5334000"/>
          <a:ext cx="12212699" cy="4220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7" name="Equation" r:id="rId5" imgW="2044440" imgH="939600" progId="Equation.DSMT4">
                  <p:embed/>
                </p:oleObj>
              </mc:Choice>
              <mc:Fallback>
                <p:oleObj name="Equation" r:id="rId5" imgW="2044440" imgH="939600" progId="Equation.DSMT4">
                  <p:embed/>
                  <p:pic>
                    <p:nvPicPr>
                      <p:cNvPr id="6150" name="Object 6">
                        <a:extLst>
                          <a:ext uri="{FF2B5EF4-FFF2-40B4-BE49-F238E27FC236}">
                            <a16:creationId xmlns:a16="http://schemas.microsoft.com/office/drawing/2014/main" xmlns="" id="{3121EDC1-993C-434F-B0C4-425AE0D6E3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34000"/>
                        <a:ext cx="12212699" cy="4220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9">
            <a:extLst>
              <a:ext uri="{FF2B5EF4-FFF2-40B4-BE49-F238E27FC236}">
                <a16:creationId xmlns:a16="http://schemas.microsoft.com/office/drawing/2014/main" xmlns="" id="{455B59E7-893D-4681-BD3C-6C7F97115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1451867"/>
            <a:ext cx="18516600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600" dirty="0" err="1"/>
              <a:t>Vậy</a:t>
            </a:r>
            <a:r>
              <a:rPr lang="en-US" altLang="en-US" sz="8600" dirty="0"/>
              <a:t> </a:t>
            </a:r>
            <a:r>
              <a:rPr lang="en-US" altLang="en-US" sz="8600" dirty="0" err="1"/>
              <a:t>phương</a:t>
            </a:r>
            <a:r>
              <a:rPr lang="en-US" altLang="en-US" sz="8600" dirty="0"/>
              <a:t> </a:t>
            </a:r>
            <a:r>
              <a:rPr lang="en-US" altLang="en-US" sz="8600" dirty="0" err="1"/>
              <a:t>trình</a:t>
            </a:r>
            <a:r>
              <a:rPr lang="en-US" altLang="en-US" sz="8600" dirty="0"/>
              <a:t> </a:t>
            </a:r>
            <a:r>
              <a:rPr lang="en-US" altLang="en-US" sz="8600" dirty="0" err="1"/>
              <a:t>đã</a:t>
            </a:r>
            <a:r>
              <a:rPr lang="en-US" altLang="en-US" sz="8600" dirty="0"/>
              <a:t> </a:t>
            </a:r>
            <a:r>
              <a:rPr lang="en-US" altLang="en-US" sz="8600" dirty="0" err="1"/>
              <a:t>cho</a:t>
            </a:r>
            <a:r>
              <a:rPr lang="en-US" altLang="en-US" sz="8600" dirty="0"/>
              <a:t> </a:t>
            </a:r>
            <a:r>
              <a:rPr lang="en-US" altLang="en-US" sz="8600" dirty="0" err="1"/>
              <a:t>vô</a:t>
            </a:r>
            <a:r>
              <a:rPr lang="en-US" altLang="en-US" sz="8600" dirty="0"/>
              <a:t> </a:t>
            </a:r>
            <a:r>
              <a:rPr lang="en-US" altLang="en-US" sz="8600" dirty="0" err="1"/>
              <a:t>nghiệm</a:t>
            </a:r>
            <a:endParaRPr lang="en-US" altLang="en-US" sz="8600" dirty="0"/>
          </a:p>
        </p:txBody>
      </p:sp>
      <p:graphicFrame>
        <p:nvGraphicFramePr>
          <p:cNvPr id="6154" name="Object 10">
            <a:extLst>
              <a:ext uri="{FF2B5EF4-FFF2-40B4-BE49-F238E27FC236}">
                <a16:creationId xmlns:a16="http://schemas.microsoft.com/office/drawing/2014/main" xmlns="" id="{CE33C8BE-7035-4598-B118-53C7EC74D1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694672"/>
              </p:ext>
            </p:extLst>
          </p:nvPr>
        </p:nvGraphicFramePr>
        <p:xfrm>
          <a:off x="13736699" y="4741824"/>
          <a:ext cx="5334000" cy="5512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8" name="Equation" r:id="rId7" imgW="1155600" imgH="1193760" progId="Equation.DSMT4">
                  <p:embed/>
                </p:oleObj>
              </mc:Choice>
              <mc:Fallback>
                <p:oleObj name="Equation" r:id="rId7" imgW="1155600" imgH="1193760" progId="Equation.DSMT4">
                  <p:embed/>
                  <p:pic>
                    <p:nvPicPr>
                      <p:cNvPr id="6154" name="Object 10">
                        <a:extLst>
                          <a:ext uri="{FF2B5EF4-FFF2-40B4-BE49-F238E27FC236}">
                            <a16:creationId xmlns:a16="http://schemas.microsoft.com/office/drawing/2014/main" xmlns="" id="{CE33C8BE-7035-4598-B118-53C7EC74D1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6699" y="4741824"/>
                        <a:ext cx="5334000" cy="5512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69" name="Rectangle 177">
            <a:extLst>
              <a:ext uri="{FF2B5EF4-FFF2-40B4-BE49-F238E27FC236}">
                <a16:creationId xmlns:a16="http://schemas.microsoft.com/office/drawing/2014/main" xmlns="" id="{6CA14FC3-E0F4-47F4-96A9-6EEC4BE53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9900" y="2414162"/>
            <a:ext cx="18288000" cy="2286000"/>
          </a:xfrm>
        </p:spPr>
        <p:txBody>
          <a:bodyPr/>
          <a:lstStyle/>
          <a:p>
            <a:pPr algn="l" eaLnBrk="1" hangingPunct="1"/>
            <a:r>
              <a:rPr lang="en-US" altLang="en-US" sz="7000" dirty="0">
                <a:solidFill>
                  <a:srgbClr val="FF0000"/>
                </a:solidFill>
              </a:rPr>
              <a:t>II. </a:t>
            </a:r>
            <a:r>
              <a:rPr lang="en-US" altLang="en-US" sz="7000" b="1" dirty="0" err="1">
                <a:solidFill>
                  <a:srgbClr val="FF0000"/>
                </a:solidFill>
              </a:rPr>
              <a:t>Phương</a:t>
            </a:r>
            <a:r>
              <a:rPr lang="en-US" altLang="en-US" sz="7000" b="1" dirty="0">
                <a:solidFill>
                  <a:srgbClr val="FF0000"/>
                </a:solidFill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</a:rPr>
              <a:t>trình</a:t>
            </a:r>
            <a:r>
              <a:rPr lang="en-US" altLang="en-US" sz="7000" b="1" dirty="0">
                <a:solidFill>
                  <a:srgbClr val="FF0000"/>
                </a:solidFill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</a:rPr>
              <a:t>chứa</a:t>
            </a:r>
            <a:r>
              <a:rPr lang="en-US" altLang="en-US" sz="7000" b="1" dirty="0">
                <a:solidFill>
                  <a:srgbClr val="FF0000"/>
                </a:solidFill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</a:rPr>
              <a:t>ẩn</a:t>
            </a:r>
            <a:r>
              <a:rPr lang="en-US" altLang="en-US" sz="7000" b="1" dirty="0">
                <a:solidFill>
                  <a:srgbClr val="FF0000"/>
                </a:solidFill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</a:rPr>
              <a:t>dưới</a:t>
            </a:r>
            <a:r>
              <a:rPr lang="en-US" altLang="en-US" sz="7000" b="1" dirty="0">
                <a:solidFill>
                  <a:srgbClr val="FF0000"/>
                </a:solidFill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</a:rPr>
              <a:t>dấu</a:t>
            </a:r>
            <a:r>
              <a:rPr lang="en-US" altLang="en-US" sz="7000" b="1" dirty="0">
                <a:solidFill>
                  <a:srgbClr val="FF0000"/>
                </a:solidFill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</a:rPr>
              <a:t>căn</a:t>
            </a:r>
            <a:r>
              <a:rPr lang="en-US" altLang="en-US" sz="7000" b="1" dirty="0">
                <a:solidFill>
                  <a:srgbClr val="FF0000"/>
                </a:solidFill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</a:rPr>
              <a:t>bậc</a:t>
            </a:r>
            <a:r>
              <a:rPr lang="en-US" altLang="en-US" sz="7000" b="1" dirty="0">
                <a:solidFill>
                  <a:srgbClr val="FF0000"/>
                </a:solidFill>
              </a:rPr>
              <a:t> </a:t>
            </a:r>
            <a:r>
              <a:rPr lang="en-US" altLang="en-US" sz="7000" b="1" dirty="0" err="1">
                <a:solidFill>
                  <a:srgbClr val="FF0000"/>
                </a:solidFill>
              </a:rPr>
              <a:t>hai</a:t>
            </a:r>
            <a:r>
              <a:rPr lang="en-US" altLang="en-US" sz="7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9578" name="Rectangle 186">
            <a:extLst>
              <a:ext uri="{FF2B5EF4-FFF2-40B4-BE49-F238E27FC236}">
                <a16:creationId xmlns:a16="http://schemas.microsoft.com/office/drawing/2014/main" xmlns="" id="{C14712C8-623C-43E0-93AF-F776A66B8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572000"/>
            <a:ext cx="8382000" cy="85344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dirty="0">
              <a:highlight>
                <a:srgbClr val="3333FF"/>
              </a:highlight>
            </a:endParaRPr>
          </a:p>
        </p:txBody>
      </p:sp>
      <p:sp>
        <p:nvSpPr>
          <p:cNvPr id="59579" name="Rectangle 187">
            <a:extLst>
              <a:ext uri="{FF2B5EF4-FFF2-40B4-BE49-F238E27FC236}">
                <a16:creationId xmlns:a16="http://schemas.microsoft.com/office/drawing/2014/main" xmlns="" id="{D767088F-C798-4612-9888-99724D94B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6800" y="4572000"/>
            <a:ext cx="8229600" cy="853440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/>
          </a:p>
        </p:txBody>
      </p:sp>
      <p:sp>
        <p:nvSpPr>
          <p:cNvPr id="59580" name="Text Box 188">
            <a:extLst>
              <a:ext uri="{FF2B5EF4-FFF2-40B4-BE49-F238E27FC236}">
                <a16:creationId xmlns:a16="http://schemas.microsoft.com/office/drawing/2014/main" xmlns="" id="{6A4784BD-0BCC-44CC-A442-2ADE3C429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876801"/>
            <a:ext cx="6400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/>
              <a:t>DẠNG 1</a:t>
            </a:r>
          </a:p>
        </p:txBody>
      </p:sp>
      <p:graphicFrame>
        <p:nvGraphicFramePr>
          <p:cNvPr id="59581" name="Object 189">
            <a:extLst>
              <a:ext uri="{FF2B5EF4-FFF2-40B4-BE49-F238E27FC236}">
                <a16:creationId xmlns:a16="http://schemas.microsoft.com/office/drawing/2014/main" xmlns="" id="{76186DA5-C24D-4575-8277-99F26C2B0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549683"/>
              </p:ext>
            </p:extLst>
          </p:nvPr>
        </p:nvGraphicFramePr>
        <p:xfrm>
          <a:off x="5140325" y="6061075"/>
          <a:ext cx="6027738" cy="155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2" name="Equation" r:id="rId3" imgW="901440" imgH="253800" progId="Equation.DSMT4">
                  <p:embed/>
                </p:oleObj>
              </mc:Choice>
              <mc:Fallback>
                <p:oleObj name="Equation" r:id="rId3" imgW="901440" imgH="253800" progId="Equation.DSMT4">
                  <p:embed/>
                  <p:pic>
                    <p:nvPicPr>
                      <p:cNvPr id="59581" name="Object 189">
                        <a:extLst>
                          <a:ext uri="{FF2B5EF4-FFF2-40B4-BE49-F238E27FC236}">
                            <a16:creationId xmlns:a16="http://schemas.microsoft.com/office/drawing/2014/main" xmlns="" id="{76186DA5-C24D-4575-8277-99F26C2B0D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5" y="6061075"/>
                        <a:ext cx="6027738" cy="155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582" name="Text Box 190">
            <a:extLst>
              <a:ext uri="{FF2B5EF4-FFF2-40B4-BE49-F238E27FC236}">
                <a16:creationId xmlns:a16="http://schemas.microsoft.com/office/drawing/2014/main" xmlns="" id="{2A81B7E4-A680-4B13-AA97-0EF568892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0800" y="4876800"/>
            <a:ext cx="487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u="sng"/>
              <a:t>DẠNG 2</a:t>
            </a:r>
          </a:p>
        </p:txBody>
      </p:sp>
      <p:graphicFrame>
        <p:nvGraphicFramePr>
          <p:cNvPr id="59583" name="Object 191">
            <a:extLst>
              <a:ext uri="{FF2B5EF4-FFF2-40B4-BE49-F238E27FC236}">
                <a16:creationId xmlns:a16="http://schemas.microsoft.com/office/drawing/2014/main" xmlns="" id="{5A66F725-DCC3-471D-9D42-CF6EE907DC1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606463"/>
              </p:ext>
            </p:extLst>
          </p:nvPr>
        </p:nvGraphicFramePr>
        <p:xfrm>
          <a:off x="13928725" y="6103938"/>
          <a:ext cx="5416550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3" name="Equation" r:id="rId5" imgW="1015920" imgH="253800" progId="Equation.DSMT4">
                  <p:embed/>
                </p:oleObj>
              </mc:Choice>
              <mc:Fallback>
                <p:oleObj name="Equation" r:id="rId5" imgW="1015920" imgH="253800" progId="Equation.DSMT4">
                  <p:embed/>
                  <p:pic>
                    <p:nvPicPr>
                      <p:cNvPr id="59583" name="Object 191">
                        <a:extLst>
                          <a:ext uri="{FF2B5EF4-FFF2-40B4-BE49-F238E27FC236}">
                            <a16:creationId xmlns:a16="http://schemas.microsoft.com/office/drawing/2014/main" xmlns="" id="{5A66F725-DCC3-471D-9D42-CF6EE907DC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8725" y="6103938"/>
                        <a:ext cx="5416550" cy="135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585" name="Object 193">
            <a:extLst>
              <a:ext uri="{FF2B5EF4-FFF2-40B4-BE49-F238E27FC236}">
                <a16:creationId xmlns:a16="http://schemas.microsoft.com/office/drawing/2014/main" xmlns="" id="{38CFEAA6-75FC-4823-9035-32C599216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743863"/>
              </p:ext>
            </p:extLst>
          </p:nvPr>
        </p:nvGraphicFramePr>
        <p:xfrm>
          <a:off x="4511675" y="8686800"/>
          <a:ext cx="591185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4" name="Equation" r:id="rId7" imgW="1231560" imgH="533160" progId="Equation.DSMT4">
                  <p:embed/>
                </p:oleObj>
              </mc:Choice>
              <mc:Fallback>
                <p:oleObj name="Equation" r:id="rId7" imgW="1231560" imgH="533160" progId="Equation.DSMT4">
                  <p:embed/>
                  <p:pic>
                    <p:nvPicPr>
                      <p:cNvPr id="59585" name="Object 193">
                        <a:extLst>
                          <a:ext uri="{FF2B5EF4-FFF2-40B4-BE49-F238E27FC236}">
                            <a16:creationId xmlns:a16="http://schemas.microsoft.com/office/drawing/2014/main" xmlns="" id="{38CFEAA6-75FC-4823-9035-32C5992161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8686800"/>
                        <a:ext cx="591185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590" name="Object 198">
            <a:extLst>
              <a:ext uri="{FF2B5EF4-FFF2-40B4-BE49-F238E27FC236}">
                <a16:creationId xmlns:a16="http://schemas.microsoft.com/office/drawing/2014/main" xmlns="" id="{F8893DD9-3CE6-415D-8056-5C3EC0999A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324589"/>
              </p:ext>
            </p:extLst>
          </p:nvPr>
        </p:nvGraphicFramePr>
        <p:xfrm>
          <a:off x="12749213" y="8928100"/>
          <a:ext cx="7724775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5" name="Equation" r:id="rId9" imgW="1473120" imgH="457200" progId="Equation.DSMT4">
                  <p:embed/>
                </p:oleObj>
              </mc:Choice>
              <mc:Fallback>
                <p:oleObj name="Equation" r:id="rId9" imgW="1473120" imgH="457200" progId="Equation.DSMT4">
                  <p:embed/>
                  <p:pic>
                    <p:nvPicPr>
                      <p:cNvPr id="59590" name="Object 198">
                        <a:extLst>
                          <a:ext uri="{FF2B5EF4-FFF2-40B4-BE49-F238E27FC236}">
                            <a16:creationId xmlns:a16="http://schemas.microsoft.com/office/drawing/2014/main" xmlns="" id="{F8893DD9-3CE6-415D-8056-5C3EC0999A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9213" y="8928100"/>
                        <a:ext cx="7724775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Line 6">
            <a:extLst>
              <a:ext uri="{FF2B5EF4-FFF2-40B4-BE49-F238E27FC236}">
                <a16:creationId xmlns:a16="http://schemas.microsoft.com/office/drawing/2014/main" xmlns="" id="{C1773148-2DA9-4920-8076-FE2600478F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286000"/>
            <a:ext cx="18288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9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69" grpId="0"/>
      <p:bldP spid="59578" grpId="0" animBg="1"/>
      <p:bldP spid="59579" grpId="0" animBg="1"/>
      <p:bldP spid="595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1580464146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1245</TotalTime>
  <Words>1284</Words>
  <Application>Microsoft Office PowerPoint</Application>
  <PresentationFormat>Custom</PresentationFormat>
  <Paragraphs>102</Paragraphs>
  <Slides>19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PowerPoint Presentation</vt:lpstr>
      <vt:lpstr>PowerPoint Presentation</vt:lpstr>
      <vt:lpstr>I. Phương trình chứa dấu giá trị tuyệt đối.</vt:lpstr>
      <vt:lpstr>Bài tập 1. Giải các phương trình sau:</vt:lpstr>
      <vt:lpstr>PowerPoint Presentation</vt:lpstr>
      <vt:lpstr>PowerPoint Presentation</vt:lpstr>
      <vt:lpstr>PowerPoint Presentation</vt:lpstr>
      <vt:lpstr>PowerPoint Presentation</vt:lpstr>
      <vt:lpstr>II. Phương trình chứa ẩn dưới dấu căn bậc hai.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Đắc Thị Thủy</dc:creator>
  <cp:lastModifiedBy>Windows User</cp:lastModifiedBy>
  <cp:revision>112</cp:revision>
  <dcterms:created xsi:type="dcterms:W3CDTF">2020-08-28T11:51:34Z</dcterms:created>
  <dcterms:modified xsi:type="dcterms:W3CDTF">2022-07-29T06:53:49Z</dcterms:modified>
</cp:coreProperties>
</file>